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07" r:id="rId2"/>
    <p:sldId id="424" r:id="rId3"/>
    <p:sldId id="423" r:id="rId4"/>
    <p:sldId id="429" r:id="rId5"/>
    <p:sldId id="415" r:id="rId6"/>
    <p:sldId id="416" r:id="rId7"/>
    <p:sldId id="420" r:id="rId8"/>
    <p:sldId id="417" r:id="rId9"/>
    <p:sldId id="418" r:id="rId10"/>
    <p:sldId id="421" r:id="rId11"/>
    <p:sldId id="430" r:id="rId12"/>
    <p:sldId id="42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88">
          <p15:clr>
            <a:srgbClr val="A4A3A4"/>
          </p15:clr>
        </p15:guide>
        <p15:guide id="2" orient="horz" pos="2770">
          <p15:clr>
            <a:srgbClr val="A4A3A4"/>
          </p15:clr>
        </p15:guide>
        <p15:guide id="3" orient="horz" pos="3571">
          <p15:clr>
            <a:srgbClr val="A4A3A4"/>
          </p15:clr>
        </p15:guide>
        <p15:guide id="4" pos="474">
          <p15:clr>
            <a:srgbClr val="A4A3A4"/>
          </p15:clr>
        </p15:guide>
        <p15:guide id="5" pos="1974">
          <p15:clr>
            <a:srgbClr val="A4A3A4"/>
          </p15:clr>
        </p15:guide>
        <p15:guide id="6" pos="5475">
          <p15:clr>
            <a:srgbClr val="A4A3A4"/>
          </p15:clr>
        </p15:guide>
        <p15:guide id="7" pos="300">
          <p15:clr>
            <a:srgbClr val="A4A3A4"/>
          </p15:clr>
        </p15:guide>
        <p15:guide id="8" pos="5382">
          <p15:clr>
            <a:srgbClr val="A4A3A4"/>
          </p15:clr>
        </p15:guide>
        <p15:guide id="9" pos="5076">
          <p15:clr>
            <a:srgbClr val="A4A3A4"/>
          </p15:clr>
        </p15:guide>
        <p15:guide id="10" pos="42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A9"/>
    <a:srgbClr val="9BD8F7"/>
    <a:srgbClr val="9B98C4"/>
    <a:srgbClr val="FBC09B"/>
    <a:srgbClr val="D6E5AE"/>
    <a:srgbClr val="C9ABD1"/>
    <a:srgbClr val="ACD0AA"/>
    <a:srgbClr val="A7919E"/>
    <a:srgbClr val="78576A"/>
    <a:srgbClr val="605F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97582" autoAdjust="0"/>
  </p:normalViewPr>
  <p:slideViewPr>
    <p:cSldViewPr snapToGrid="0" showGuides="1">
      <p:cViewPr varScale="1">
        <p:scale>
          <a:sx n="88" d="100"/>
          <a:sy n="88" d="100"/>
        </p:scale>
        <p:origin x="1464" y="84"/>
      </p:cViewPr>
      <p:guideLst>
        <p:guide orient="horz" pos="888"/>
        <p:guide orient="horz" pos="2770"/>
        <p:guide orient="horz" pos="3571"/>
        <p:guide pos="474"/>
        <p:guide pos="1974"/>
        <p:guide pos="5475"/>
        <p:guide pos="300"/>
        <p:guide pos="5382"/>
        <p:guide pos="5076"/>
        <p:guide pos="42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78" d="100"/>
          <a:sy n="78" d="100"/>
        </p:scale>
        <p:origin x="-221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43D3B-6EF7-4EF7-930A-23D7E9D81BFE}" type="datetimeFigureOut">
              <a:rPr lang="en-US" smtClean="0"/>
              <a:t>5/10/2016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D8918-2BE0-4E2E-981E-618535A026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259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D9CE8-4C25-483E-91C9-91383A4B7A6E}" type="datetimeFigureOut">
              <a:rPr lang="en-US" smtClean="0"/>
              <a:t>5/10/2016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731A5-374A-4324-BDE8-D9921A02F9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244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571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0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838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80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9389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31A5-374A-4324-BDE8-D9921A02F95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199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roup 135"/>
          <p:cNvGrpSpPr/>
          <p:nvPr userDrawn="1"/>
        </p:nvGrpSpPr>
        <p:grpSpPr>
          <a:xfrm>
            <a:off x="152400" y="0"/>
            <a:ext cx="8839200" cy="3291840"/>
            <a:chOff x="152400" y="0"/>
            <a:chExt cx="8839200" cy="3291840"/>
          </a:xfrm>
        </p:grpSpPr>
        <p:sp>
          <p:nvSpPr>
            <p:cNvPr id="137" name="Line 8"/>
            <p:cNvSpPr>
              <a:spLocks noChangeShapeType="1"/>
            </p:cNvSpPr>
            <p:nvPr/>
          </p:nvSpPr>
          <p:spPr bwMode="auto">
            <a:xfrm>
              <a:off x="601850" y="0"/>
              <a:ext cx="129" cy="329184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8" name="Line 49"/>
            <p:cNvSpPr>
              <a:spLocks noChangeShapeType="1"/>
            </p:cNvSpPr>
            <p:nvPr/>
          </p:nvSpPr>
          <p:spPr bwMode="auto">
            <a:xfrm>
              <a:off x="6744348" y="0"/>
              <a:ext cx="0" cy="402336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9" name="Line 57"/>
            <p:cNvSpPr>
              <a:spLocks noChangeShapeType="1"/>
            </p:cNvSpPr>
            <p:nvPr/>
          </p:nvSpPr>
          <p:spPr bwMode="auto">
            <a:xfrm>
              <a:off x="7942884" y="0"/>
              <a:ext cx="0" cy="402336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0" name="Line 5"/>
            <p:cNvSpPr>
              <a:spLocks noChangeShapeType="1"/>
            </p:cNvSpPr>
            <p:nvPr/>
          </p:nvSpPr>
          <p:spPr bwMode="auto">
            <a:xfrm>
              <a:off x="15240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1" name="Line 7"/>
            <p:cNvSpPr>
              <a:spLocks noChangeShapeType="1"/>
            </p:cNvSpPr>
            <p:nvPr/>
          </p:nvSpPr>
          <p:spPr bwMode="auto">
            <a:xfrm>
              <a:off x="45203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2" name="Line 9"/>
            <p:cNvSpPr>
              <a:spLocks noChangeShapeType="1"/>
            </p:cNvSpPr>
            <p:nvPr/>
          </p:nvSpPr>
          <p:spPr bwMode="auto">
            <a:xfrm>
              <a:off x="75166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3" name="Line 11"/>
            <p:cNvSpPr>
              <a:spLocks noChangeShapeType="1"/>
            </p:cNvSpPr>
            <p:nvPr/>
          </p:nvSpPr>
          <p:spPr bwMode="auto">
            <a:xfrm>
              <a:off x="105130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4" name="Line 13"/>
            <p:cNvSpPr>
              <a:spLocks noChangeShapeType="1"/>
            </p:cNvSpPr>
            <p:nvPr/>
          </p:nvSpPr>
          <p:spPr bwMode="auto">
            <a:xfrm>
              <a:off x="135093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5" name="Line 15"/>
            <p:cNvSpPr>
              <a:spLocks noChangeShapeType="1"/>
            </p:cNvSpPr>
            <p:nvPr/>
          </p:nvSpPr>
          <p:spPr bwMode="auto">
            <a:xfrm>
              <a:off x="165057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6" name="Line 17"/>
            <p:cNvSpPr>
              <a:spLocks noChangeShapeType="1"/>
            </p:cNvSpPr>
            <p:nvPr/>
          </p:nvSpPr>
          <p:spPr bwMode="auto">
            <a:xfrm>
              <a:off x="195020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7" name="Line 19"/>
            <p:cNvSpPr>
              <a:spLocks noChangeShapeType="1"/>
            </p:cNvSpPr>
            <p:nvPr/>
          </p:nvSpPr>
          <p:spPr bwMode="auto">
            <a:xfrm>
              <a:off x="224983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8" name="Line 21"/>
            <p:cNvSpPr>
              <a:spLocks noChangeShapeType="1"/>
            </p:cNvSpPr>
            <p:nvPr/>
          </p:nvSpPr>
          <p:spPr bwMode="auto">
            <a:xfrm>
              <a:off x="254947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9" name="Line 23"/>
            <p:cNvSpPr>
              <a:spLocks noChangeShapeType="1"/>
            </p:cNvSpPr>
            <p:nvPr/>
          </p:nvSpPr>
          <p:spPr bwMode="auto">
            <a:xfrm>
              <a:off x="284910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0" name="Line 25"/>
            <p:cNvSpPr>
              <a:spLocks noChangeShapeType="1"/>
            </p:cNvSpPr>
            <p:nvPr/>
          </p:nvSpPr>
          <p:spPr bwMode="auto">
            <a:xfrm>
              <a:off x="314874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1" name="Line 27"/>
            <p:cNvSpPr>
              <a:spLocks noChangeShapeType="1"/>
            </p:cNvSpPr>
            <p:nvPr/>
          </p:nvSpPr>
          <p:spPr bwMode="auto">
            <a:xfrm>
              <a:off x="344837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2" name="Line 29"/>
            <p:cNvSpPr>
              <a:spLocks noChangeShapeType="1"/>
            </p:cNvSpPr>
            <p:nvPr/>
          </p:nvSpPr>
          <p:spPr bwMode="auto">
            <a:xfrm>
              <a:off x="374800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3" name="Line 31"/>
            <p:cNvSpPr>
              <a:spLocks noChangeShapeType="1"/>
            </p:cNvSpPr>
            <p:nvPr/>
          </p:nvSpPr>
          <p:spPr bwMode="auto">
            <a:xfrm>
              <a:off x="404764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4" name="Line 33"/>
            <p:cNvSpPr>
              <a:spLocks noChangeShapeType="1"/>
            </p:cNvSpPr>
            <p:nvPr/>
          </p:nvSpPr>
          <p:spPr bwMode="auto">
            <a:xfrm>
              <a:off x="434727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5" name="Line 35"/>
            <p:cNvSpPr>
              <a:spLocks noChangeShapeType="1"/>
            </p:cNvSpPr>
            <p:nvPr/>
          </p:nvSpPr>
          <p:spPr bwMode="auto">
            <a:xfrm>
              <a:off x="464691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6" name="Line 37"/>
            <p:cNvSpPr>
              <a:spLocks noChangeShapeType="1"/>
            </p:cNvSpPr>
            <p:nvPr/>
          </p:nvSpPr>
          <p:spPr bwMode="auto">
            <a:xfrm>
              <a:off x="494654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7" name="Line 39"/>
            <p:cNvSpPr>
              <a:spLocks noChangeShapeType="1"/>
            </p:cNvSpPr>
            <p:nvPr/>
          </p:nvSpPr>
          <p:spPr bwMode="auto">
            <a:xfrm>
              <a:off x="524617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8" name="Line 41"/>
            <p:cNvSpPr>
              <a:spLocks noChangeShapeType="1"/>
            </p:cNvSpPr>
            <p:nvPr/>
          </p:nvSpPr>
          <p:spPr bwMode="auto">
            <a:xfrm>
              <a:off x="554581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9" name="Line 43"/>
            <p:cNvSpPr>
              <a:spLocks noChangeShapeType="1"/>
            </p:cNvSpPr>
            <p:nvPr/>
          </p:nvSpPr>
          <p:spPr bwMode="auto">
            <a:xfrm>
              <a:off x="584544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0" name="Line 45"/>
            <p:cNvSpPr>
              <a:spLocks noChangeShapeType="1"/>
            </p:cNvSpPr>
            <p:nvPr/>
          </p:nvSpPr>
          <p:spPr bwMode="auto">
            <a:xfrm>
              <a:off x="614508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1" name="Line 47"/>
            <p:cNvSpPr>
              <a:spLocks noChangeShapeType="1"/>
            </p:cNvSpPr>
            <p:nvPr/>
          </p:nvSpPr>
          <p:spPr bwMode="auto">
            <a:xfrm>
              <a:off x="644471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2" name="Line 51"/>
            <p:cNvSpPr>
              <a:spLocks noChangeShapeType="1"/>
            </p:cNvSpPr>
            <p:nvPr/>
          </p:nvSpPr>
          <p:spPr bwMode="auto">
            <a:xfrm>
              <a:off x="704398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3" name="Line 52"/>
            <p:cNvSpPr>
              <a:spLocks noChangeShapeType="1"/>
            </p:cNvSpPr>
            <p:nvPr/>
          </p:nvSpPr>
          <p:spPr bwMode="auto">
            <a:xfrm>
              <a:off x="7193799" y="0"/>
              <a:ext cx="0" cy="120700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4" name="Line 53"/>
            <p:cNvSpPr>
              <a:spLocks noChangeShapeType="1"/>
            </p:cNvSpPr>
            <p:nvPr/>
          </p:nvSpPr>
          <p:spPr bwMode="auto">
            <a:xfrm>
              <a:off x="734361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5" name="Line 55"/>
            <p:cNvSpPr>
              <a:spLocks noChangeShapeType="1"/>
            </p:cNvSpPr>
            <p:nvPr/>
          </p:nvSpPr>
          <p:spPr bwMode="auto">
            <a:xfrm>
              <a:off x="764325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6" name="Line 59"/>
            <p:cNvSpPr>
              <a:spLocks noChangeShapeType="1"/>
            </p:cNvSpPr>
            <p:nvPr/>
          </p:nvSpPr>
          <p:spPr bwMode="auto">
            <a:xfrm>
              <a:off x="824251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7" name="Line 61"/>
            <p:cNvSpPr>
              <a:spLocks noChangeShapeType="1"/>
            </p:cNvSpPr>
            <p:nvPr/>
          </p:nvSpPr>
          <p:spPr bwMode="auto">
            <a:xfrm>
              <a:off x="854215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8" name="Line 6"/>
            <p:cNvSpPr>
              <a:spLocks noChangeShapeType="1"/>
            </p:cNvSpPr>
            <p:nvPr/>
          </p:nvSpPr>
          <p:spPr bwMode="auto">
            <a:xfrm>
              <a:off x="30221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9" name="Line 10"/>
            <p:cNvSpPr>
              <a:spLocks noChangeShapeType="1"/>
            </p:cNvSpPr>
            <p:nvPr/>
          </p:nvSpPr>
          <p:spPr bwMode="auto">
            <a:xfrm>
              <a:off x="90148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0" name="Line 14"/>
            <p:cNvSpPr>
              <a:spLocks noChangeShapeType="1"/>
            </p:cNvSpPr>
            <p:nvPr/>
          </p:nvSpPr>
          <p:spPr bwMode="auto">
            <a:xfrm>
              <a:off x="150075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1" name="Line 18"/>
            <p:cNvSpPr>
              <a:spLocks noChangeShapeType="1"/>
            </p:cNvSpPr>
            <p:nvPr/>
          </p:nvSpPr>
          <p:spPr bwMode="auto">
            <a:xfrm>
              <a:off x="210002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2" name="Line 22"/>
            <p:cNvSpPr>
              <a:spLocks noChangeShapeType="1"/>
            </p:cNvSpPr>
            <p:nvPr/>
          </p:nvSpPr>
          <p:spPr bwMode="auto">
            <a:xfrm>
              <a:off x="269928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" name="Line 26"/>
            <p:cNvSpPr>
              <a:spLocks noChangeShapeType="1"/>
            </p:cNvSpPr>
            <p:nvPr/>
          </p:nvSpPr>
          <p:spPr bwMode="auto">
            <a:xfrm>
              <a:off x="329855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4" name="Line 30"/>
            <p:cNvSpPr>
              <a:spLocks noChangeShapeType="1"/>
            </p:cNvSpPr>
            <p:nvPr/>
          </p:nvSpPr>
          <p:spPr bwMode="auto">
            <a:xfrm>
              <a:off x="389782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" name="Line 34"/>
            <p:cNvSpPr>
              <a:spLocks noChangeShapeType="1"/>
            </p:cNvSpPr>
            <p:nvPr/>
          </p:nvSpPr>
          <p:spPr bwMode="auto">
            <a:xfrm>
              <a:off x="449709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6" name="Line 38"/>
            <p:cNvSpPr>
              <a:spLocks noChangeShapeType="1"/>
            </p:cNvSpPr>
            <p:nvPr/>
          </p:nvSpPr>
          <p:spPr bwMode="auto">
            <a:xfrm>
              <a:off x="509636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7" name="Line 42"/>
            <p:cNvSpPr>
              <a:spLocks noChangeShapeType="1"/>
            </p:cNvSpPr>
            <p:nvPr/>
          </p:nvSpPr>
          <p:spPr bwMode="auto">
            <a:xfrm>
              <a:off x="569562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8" name="Line 46"/>
            <p:cNvSpPr>
              <a:spLocks noChangeShapeType="1"/>
            </p:cNvSpPr>
            <p:nvPr/>
          </p:nvSpPr>
          <p:spPr bwMode="auto">
            <a:xfrm>
              <a:off x="629489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9" name="Line 50"/>
            <p:cNvSpPr>
              <a:spLocks noChangeShapeType="1"/>
            </p:cNvSpPr>
            <p:nvPr/>
          </p:nvSpPr>
          <p:spPr bwMode="auto">
            <a:xfrm>
              <a:off x="689416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0" name="Line 54"/>
            <p:cNvSpPr>
              <a:spLocks noChangeShapeType="1"/>
            </p:cNvSpPr>
            <p:nvPr/>
          </p:nvSpPr>
          <p:spPr bwMode="auto">
            <a:xfrm>
              <a:off x="749343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1" name="Line 58"/>
            <p:cNvSpPr>
              <a:spLocks noChangeShapeType="1"/>
            </p:cNvSpPr>
            <p:nvPr/>
          </p:nvSpPr>
          <p:spPr bwMode="auto">
            <a:xfrm>
              <a:off x="809270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2" name="Line 62"/>
            <p:cNvSpPr>
              <a:spLocks noChangeShapeType="1"/>
            </p:cNvSpPr>
            <p:nvPr/>
          </p:nvSpPr>
          <p:spPr bwMode="auto">
            <a:xfrm>
              <a:off x="869196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3" name="Line 63"/>
            <p:cNvSpPr>
              <a:spLocks noChangeShapeType="1"/>
            </p:cNvSpPr>
            <p:nvPr/>
          </p:nvSpPr>
          <p:spPr bwMode="auto">
            <a:xfrm>
              <a:off x="884178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4" name="Line 12"/>
            <p:cNvSpPr>
              <a:spLocks noChangeShapeType="1"/>
            </p:cNvSpPr>
            <p:nvPr/>
          </p:nvSpPr>
          <p:spPr bwMode="auto">
            <a:xfrm>
              <a:off x="1201119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5" name="Line 16"/>
            <p:cNvSpPr>
              <a:spLocks noChangeShapeType="1"/>
            </p:cNvSpPr>
            <p:nvPr/>
          </p:nvSpPr>
          <p:spPr bwMode="auto">
            <a:xfrm>
              <a:off x="180038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6" name="Line 20"/>
            <p:cNvSpPr>
              <a:spLocks noChangeShapeType="1"/>
            </p:cNvSpPr>
            <p:nvPr/>
          </p:nvSpPr>
          <p:spPr bwMode="auto">
            <a:xfrm>
              <a:off x="2399655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7" name="Line 24"/>
            <p:cNvSpPr>
              <a:spLocks noChangeShapeType="1"/>
            </p:cNvSpPr>
            <p:nvPr/>
          </p:nvSpPr>
          <p:spPr bwMode="auto">
            <a:xfrm>
              <a:off x="2998923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8" name="Line 28"/>
            <p:cNvSpPr>
              <a:spLocks noChangeShapeType="1"/>
            </p:cNvSpPr>
            <p:nvPr/>
          </p:nvSpPr>
          <p:spPr bwMode="auto">
            <a:xfrm>
              <a:off x="3598191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9" name="Line 32"/>
            <p:cNvSpPr>
              <a:spLocks noChangeShapeType="1"/>
            </p:cNvSpPr>
            <p:nvPr/>
          </p:nvSpPr>
          <p:spPr bwMode="auto">
            <a:xfrm>
              <a:off x="4197459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0" name="Line 36"/>
            <p:cNvSpPr>
              <a:spLocks noChangeShapeType="1"/>
            </p:cNvSpPr>
            <p:nvPr/>
          </p:nvSpPr>
          <p:spPr bwMode="auto">
            <a:xfrm>
              <a:off x="479672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1" name="Line 40"/>
            <p:cNvSpPr>
              <a:spLocks noChangeShapeType="1"/>
            </p:cNvSpPr>
            <p:nvPr/>
          </p:nvSpPr>
          <p:spPr bwMode="auto">
            <a:xfrm>
              <a:off x="5395995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2" name="Line 44"/>
            <p:cNvSpPr>
              <a:spLocks noChangeShapeType="1"/>
            </p:cNvSpPr>
            <p:nvPr/>
          </p:nvSpPr>
          <p:spPr bwMode="auto">
            <a:xfrm>
              <a:off x="5995263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3" name="Line 48"/>
            <p:cNvSpPr>
              <a:spLocks noChangeShapeType="1"/>
            </p:cNvSpPr>
            <p:nvPr/>
          </p:nvSpPr>
          <p:spPr bwMode="auto">
            <a:xfrm>
              <a:off x="6594531" y="0"/>
              <a:ext cx="0" cy="267004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4" name="Line 56"/>
            <p:cNvSpPr>
              <a:spLocks noChangeShapeType="1"/>
            </p:cNvSpPr>
            <p:nvPr/>
          </p:nvSpPr>
          <p:spPr bwMode="auto">
            <a:xfrm>
              <a:off x="779306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5" name="Line 60"/>
            <p:cNvSpPr>
              <a:spLocks noChangeShapeType="1"/>
            </p:cNvSpPr>
            <p:nvPr/>
          </p:nvSpPr>
          <p:spPr bwMode="auto">
            <a:xfrm>
              <a:off x="8392335" y="903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6" name="Line 64"/>
            <p:cNvSpPr>
              <a:spLocks noChangeShapeType="1"/>
            </p:cNvSpPr>
            <p:nvPr/>
          </p:nvSpPr>
          <p:spPr bwMode="auto">
            <a:xfrm>
              <a:off x="8991600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091" y="1566164"/>
            <a:ext cx="5575174" cy="1470025"/>
          </a:xfrm>
        </p:spPr>
        <p:txBody>
          <a:bodyPr/>
          <a:lstStyle>
            <a:lvl1pPr>
              <a:lnSpc>
                <a:spcPct val="94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Type Title Here</a:t>
            </a:r>
            <a:br>
              <a:rPr lang="en-US" dirty="0" smtClean="0"/>
            </a:br>
            <a:r>
              <a:rPr lang="en-US" dirty="0" smtClean="0"/>
              <a:t>Not to Exceed</a:t>
            </a:r>
            <a:br>
              <a:rPr lang="en-US" dirty="0" smtClean="0"/>
            </a:br>
            <a:r>
              <a:rPr lang="en-US" dirty="0" smtClean="0"/>
              <a:t>Three 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3700" y="1666240"/>
            <a:ext cx="1947672" cy="1021716"/>
          </a:xfrm>
        </p:spPr>
        <p:txBody>
          <a:bodyPr anchor="b"/>
          <a:lstStyle>
            <a:lvl1pPr marL="0" indent="0" algn="l">
              <a:spcBef>
                <a:spcPts val="0"/>
              </a:spcBef>
              <a:buNone/>
              <a:defRPr sz="1000">
                <a:solidFill>
                  <a:srgbClr val="E9002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Speaker Name Bold Arial</a:t>
            </a:r>
            <a:br>
              <a:rPr lang="en-US" dirty="0" smtClean="0"/>
            </a:br>
            <a:r>
              <a:rPr lang="en-US" dirty="0" smtClean="0"/>
              <a:t>All Else Regular Arial </a:t>
            </a:r>
          </a:p>
        </p:txBody>
      </p:sp>
      <p:sp>
        <p:nvSpPr>
          <p:cNvPr id="198" name="Text Placeholder 197"/>
          <p:cNvSpPr>
            <a:spLocks noGrp="1"/>
          </p:cNvSpPr>
          <p:nvPr>
            <p:ph type="body" sz="quarter" idx="13" hasCustomPrompt="1"/>
          </p:nvPr>
        </p:nvSpPr>
        <p:spPr>
          <a:xfrm>
            <a:off x="752475" y="3141345"/>
            <a:ext cx="2447925" cy="18288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Type Date Here</a:t>
            </a:r>
            <a:endParaRPr lang="en-US" dirty="0"/>
          </a:p>
        </p:txBody>
      </p:sp>
      <p:pic>
        <p:nvPicPr>
          <p:cNvPr id="67" name="Picture 6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042"/>
            <a:ext cx="1497330" cy="34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512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3581400" y="1600199"/>
            <a:ext cx="5110163" cy="4572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1840" y="1211580"/>
            <a:ext cx="2689860" cy="639762"/>
          </a:xfrm>
        </p:spPr>
        <p:txBody>
          <a:bodyPr anchor="b"/>
          <a:lstStyle>
            <a:lvl1pPr marL="0" indent="0">
              <a:buNone/>
              <a:defRPr sz="12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1840" y="1912300"/>
            <a:ext cx="2689860" cy="4261104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200" smtClean="0"/>
            </a:lvl1pPr>
            <a:lvl2pPr marL="347663" indent="-114300">
              <a:spcBef>
                <a:spcPts val="300"/>
              </a:spcBef>
              <a:defRPr lang="en-US" sz="1200" smtClean="0"/>
            </a:lvl2pPr>
            <a:lvl3pPr marL="576263" indent="-114300">
              <a:spcBef>
                <a:spcPts val="200"/>
              </a:spcBef>
              <a:defRPr lang="en-US" sz="1200" smtClean="0"/>
            </a:lvl3pPr>
            <a:lvl4pPr marL="804863" indent="-114300">
              <a:spcBef>
                <a:spcPts val="200"/>
              </a:spcBef>
              <a:defRPr lang="en-US" sz="1000" smtClean="0"/>
            </a:lvl4pPr>
            <a:lvl5pPr marL="971550" indent="-114300">
              <a:spcBef>
                <a:spcPts val="200"/>
              </a:spcBef>
              <a:defRPr lang="en-US"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A8DA5353-2C65-4587-AE26-F3F79D967425}" type="datetime1">
              <a:rPr lang="en-US" smtClean="0"/>
              <a:t>5/10/2016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87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hoto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2475" y="1211580"/>
            <a:ext cx="374637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475" y="1874201"/>
            <a:ext cx="3746373" cy="3736023"/>
          </a:xfrm>
        </p:spPr>
        <p:txBody>
          <a:bodyPr vert="horz" lIns="0" tIns="0" rIns="0" bIns="0" rtlCol="0">
            <a:noAutofit/>
          </a:bodyPr>
          <a:lstStyle>
            <a:lvl1pPr marL="0" indent="0">
              <a:lnSpc>
                <a:spcPct val="130000"/>
              </a:lnSpc>
              <a:spcBef>
                <a:spcPts val="1800"/>
              </a:spcBef>
              <a:buNone/>
              <a:defRPr lang="en-US" smtClean="0"/>
            </a:lvl1pPr>
            <a:lvl2pPr marL="457200" indent="-160338">
              <a:lnSpc>
                <a:spcPct val="100000"/>
              </a:lnSpc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598920" y="1539874"/>
            <a:ext cx="208788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98920" y="1834577"/>
            <a:ext cx="2087880" cy="968059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300" smtClean="0"/>
            </a:lvl1pPr>
            <a:lvl2pPr marL="347663" indent="-114300">
              <a:spcBef>
                <a:spcPts val="300"/>
              </a:spcBef>
              <a:defRPr lang="en-US" sz="1300" smtClean="0"/>
            </a:lvl2pPr>
            <a:lvl3pPr marL="255588" indent="-114300">
              <a:spcBef>
                <a:spcPts val="300"/>
              </a:spcBef>
              <a:defRPr lang="en-US" sz="1300" smtClean="0"/>
            </a:lvl3pPr>
            <a:lvl4pPr marL="400050" indent="-122238">
              <a:spcBef>
                <a:spcPts val="300"/>
              </a:spcBef>
              <a:defRPr lang="en-US" sz="1300" smtClean="0"/>
            </a:lvl4pPr>
            <a:lvl5pPr marL="530225" indent="-114300">
              <a:spcBef>
                <a:spcPts val="300"/>
              </a:spcBef>
              <a:defRPr lang="en-US" sz="13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598920" y="3025140"/>
            <a:ext cx="208788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2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14"/>
          </p:nvPr>
        </p:nvSpPr>
        <p:spPr>
          <a:xfrm>
            <a:off x="6598920" y="3319843"/>
            <a:ext cx="2087880" cy="968059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300" smtClean="0"/>
            </a:lvl1pPr>
            <a:lvl2pPr marL="347663" indent="-114300">
              <a:spcBef>
                <a:spcPts val="300"/>
              </a:spcBef>
              <a:defRPr lang="en-US" sz="1300" smtClean="0"/>
            </a:lvl2pPr>
            <a:lvl3pPr marL="255588" indent="-114300">
              <a:spcBef>
                <a:spcPts val="300"/>
              </a:spcBef>
              <a:defRPr lang="en-US" sz="1300" smtClean="0"/>
            </a:lvl3pPr>
            <a:lvl4pPr marL="400050" indent="-122238">
              <a:spcBef>
                <a:spcPts val="300"/>
              </a:spcBef>
              <a:defRPr lang="en-US" sz="1300" smtClean="0"/>
            </a:lvl4pPr>
            <a:lvl5pPr marL="530225" indent="-114300">
              <a:spcBef>
                <a:spcPts val="300"/>
              </a:spcBef>
              <a:defRPr lang="en-US" sz="13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598920" y="4457700"/>
            <a:ext cx="208788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3</a:t>
            </a:r>
          </a:p>
        </p:txBody>
      </p:sp>
      <p:sp>
        <p:nvSpPr>
          <p:cNvPr id="17" name="Content Placeholder 5"/>
          <p:cNvSpPr>
            <a:spLocks noGrp="1"/>
          </p:cNvSpPr>
          <p:nvPr>
            <p:ph sz="quarter" idx="16"/>
          </p:nvPr>
        </p:nvSpPr>
        <p:spPr>
          <a:xfrm>
            <a:off x="6598920" y="4752403"/>
            <a:ext cx="2087880" cy="968059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300" smtClean="0"/>
            </a:lvl1pPr>
            <a:lvl2pPr marL="347663" indent="-114300">
              <a:spcBef>
                <a:spcPts val="300"/>
              </a:spcBef>
              <a:defRPr lang="en-US" sz="1300" smtClean="0"/>
            </a:lvl2pPr>
            <a:lvl3pPr marL="255588" indent="-114300">
              <a:spcBef>
                <a:spcPts val="300"/>
              </a:spcBef>
              <a:defRPr lang="en-US" sz="1300" smtClean="0"/>
            </a:lvl3pPr>
            <a:lvl4pPr marL="400050" indent="-122238">
              <a:spcBef>
                <a:spcPts val="300"/>
              </a:spcBef>
              <a:defRPr lang="en-US" sz="1300" smtClean="0"/>
            </a:lvl4pPr>
            <a:lvl5pPr marL="530225" indent="-114300">
              <a:spcBef>
                <a:spcPts val="300"/>
              </a:spcBef>
              <a:defRPr lang="en-US" sz="13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7" hasCustomPrompt="1"/>
          </p:nvPr>
        </p:nvSpPr>
        <p:spPr>
          <a:xfrm>
            <a:off x="4724400" y="1616075"/>
            <a:ext cx="1600200" cy="1203325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0" name="Picture Placeholder 18"/>
          <p:cNvSpPr>
            <a:spLocks noGrp="1"/>
          </p:cNvSpPr>
          <p:nvPr>
            <p:ph type="pic" sz="quarter" idx="18" hasCustomPrompt="1"/>
          </p:nvPr>
        </p:nvSpPr>
        <p:spPr>
          <a:xfrm>
            <a:off x="4724400" y="3071495"/>
            <a:ext cx="1600200" cy="1203325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1" name="Picture Placeholder 18"/>
          <p:cNvSpPr>
            <a:spLocks noGrp="1"/>
          </p:cNvSpPr>
          <p:nvPr>
            <p:ph type="pic" sz="quarter" idx="19" hasCustomPrompt="1"/>
          </p:nvPr>
        </p:nvSpPr>
        <p:spPr>
          <a:xfrm>
            <a:off x="4724400" y="4542155"/>
            <a:ext cx="1600200" cy="1203325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20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21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104C7490-D0E4-46E8-ABDE-48FA818B6E6A}" type="datetime1">
              <a:rPr lang="en-US" smtClean="0"/>
              <a:t>5/10/2016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076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hoto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2474" y="4450080"/>
            <a:ext cx="228600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2475" y="1211580"/>
            <a:ext cx="625792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475" y="1874201"/>
            <a:ext cx="6257925" cy="830899"/>
          </a:xfrm>
        </p:spPr>
        <p:txBody>
          <a:bodyPr vert="horz" lIns="0" tIns="0" rIns="0" bIns="0" rtlCol="0">
            <a:noAutofit/>
          </a:bodyPr>
          <a:lstStyle>
            <a:lvl1pPr marL="0" indent="0">
              <a:lnSpc>
                <a:spcPct val="130000"/>
              </a:lnSpc>
              <a:spcBef>
                <a:spcPts val="800"/>
              </a:spcBef>
              <a:buNone/>
              <a:defRPr lang="en-US" smtClean="0"/>
            </a:lvl1pPr>
            <a:lvl2pPr marL="160338" indent="-160338">
              <a:lnSpc>
                <a:spcPct val="130000"/>
              </a:lnSpc>
              <a:spcBef>
                <a:spcPts val="8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7" hasCustomPrompt="1"/>
          </p:nvPr>
        </p:nvSpPr>
        <p:spPr>
          <a:xfrm>
            <a:off x="752474" y="2819400"/>
            <a:ext cx="2286000" cy="1417320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0" name="Picture Placeholder 18"/>
          <p:cNvSpPr>
            <a:spLocks noGrp="1"/>
          </p:cNvSpPr>
          <p:nvPr>
            <p:ph type="pic" sz="quarter" idx="18" hasCustomPrompt="1"/>
          </p:nvPr>
        </p:nvSpPr>
        <p:spPr>
          <a:xfrm>
            <a:off x="3419665" y="2819400"/>
            <a:ext cx="2286000" cy="1417320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1" name="Picture Placehold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086856" y="2819400"/>
            <a:ext cx="2286000" cy="1417320"/>
          </a:xfrm>
        </p:spPr>
        <p:txBody>
          <a:bodyPr anchor="ctr"/>
          <a:lstStyle>
            <a:lvl1pPr marL="0" indent="0" algn="ctr">
              <a:buNone/>
              <a:defRPr sz="1300"/>
            </a:lvl1pPr>
          </a:lstStyle>
          <a:p>
            <a:r>
              <a:rPr lang="en-US" dirty="0" smtClean="0"/>
              <a:t>Click to add image</a:t>
            </a:r>
            <a:endParaRPr lang="en-US" dirty="0"/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3419665" y="4450080"/>
            <a:ext cx="228600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2</a:t>
            </a:r>
          </a:p>
        </p:txBody>
      </p:sp>
      <p:sp>
        <p:nvSpPr>
          <p:cNvPr id="2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086856" y="4450080"/>
            <a:ext cx="2286000" cy="235267"/>
          </a:xfrm>
        </p:spPr>
        <p:txBody>
          <a:bodyPr anchor="b"/>
          <a:lstStyle>
            <a:lvl1pPr marL="0" indent="0">
              <a:buNone/>
              <a:defRPr sz="13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Caption 3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30"/>
          </p:nvPr>
        </p:nvSpPr>
        <p:spPr>
          <a:xfrm>
            <a:off x="752475" y="4724400"/>
            <a:ext cx="2295525" cy="1144588"/>
          </a:xfrm>
        </p:spPr>
        <p:txBody>
          <a:bodyPr/>
          <a:lstStyle>
            <a:lvl1pPr>
              <a:defRPr sz="1300"/>
            </a:lvl1pPr>
            <a:lvl2pPr marL="511175" indent="-152400">
              <a:spcBef>
                <a:spcPts val="300"/>
              </a:spcBef>
              <a:defRPr sz="13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2" name="Text Placeholder 30"/>
          <p:cNvSpPr>
            <a:spLocks noGrp="1"/>
          </p:cNvSpPr>
          <p:nvPr>
            <p:ph type="body" sz="quarter" idx="31"/>
          </p:nvPr>
        </p:nvSpPr>
        <p:spPr>
          <a:xfrm>
            <a:off x="3419665" y="4724400"/>
            <a:ext cx="2295525" cy="1144588"/>
          </a:xfrm>
        </p:spPr>
        <p:txBody>
          <a:bodyPr/>
          <a:lstStyle>
            <a:lvl1pPr>
              <a:defRPr sz="1300"/>
            </a:lvl1pPr>
            <a:lvl2pPr marL="511175" indent="-152400">
              <a:spcBef>
                <a:spcPts val="300"/>
              </a:spcBef>
              <a:defRPr sz="13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33" name="Text Placeholder 30"/>
          <p:cNvSpPr>
            <a:spLocks noGrp="1"/>
          </p:cNvSpPr>
          <p:nvPr>
            <p:ph type="body" sz="quarter" idx="32"/>
          </p:nvPr>
        </p:nvSpPr>
        <p:spPr>
          <a:xfrm>
            <a:off x="6086856" y="4724400"/>
            <a:ext cx="2295525" cy="1144588"/>
          </a:xfrm>
        </p:spPr>
        <p:txBody>
          <a:bodyPr/>
          <a:lstStyle>
            <a:lvl1pPr>
              <a:defRPr sz="1300"/>
            </a:lvl1pPr>
            <a:lvl2pPr marL="511175" indent="-152400">
              <a:spcBef>
                <a:spcPts val="300"/>
              </a:spcBef>
              <a:defRPr sz="13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33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55073DB6-26A4-4E4C-AB0A-2CEF67EE6FCE}" type="datetime1">
              <a:rPr lang="en-US" smtClean="0"/>
              <a:t>5/10/2016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644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 userDrawn="1"/>
        </p:nvGrpSpPr>
        <p:grpSpPr>
          <a:xfrm>
            <a:off x="152400" y="401320"/>
            <a:ext cx="8839200" cy="1618488"/>
            <a:chOff x="152400" y="401320"/>
            <a:chExt cx="8839200" cy="1618488"/>
          </a:xfrm>
        </p:grpSpPr>
        <p:sp>
          <p:nvSpPr>
            <p:cNvPr id="75" name="Line 5"/>
            <p:cNvSpPr>
              <a:spLocks noChangeShapeType="1"/>
            </p:cNvSpPr>
            <p:nvPr/>
          </p:nvSpPr>
          <p:spPr bwMode="auto">
            <a:xfrm>
              <a:off x="15240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6" name="Line 6"/>
            <p:cNvSpPr>
              <a:spLocks noChangeShapeType="1"/>
            </p:cNvSpPr>
            <p:nvPr/>
          </p:nvSpPr>
          <p:spPr bwMode="auto">
            <a:xfrm>
              <a:off x="30221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7" name="Line 7"/>
            <p:cNvSpPr>
              <a:spLocks noChangeShapeType="1"/>
            </p:cNvSpPr>
            <p:nvPr/>
          </p:nvSpPr>
          <p:spPr bwMode="auto">
            <a:xfrm>
              <a:off x="45203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8" name="Line 9"/>
            <p:cNvSpPr>
              <a:spLocks noChangeShapeType="1"/>
            </p:cNvSpPr>
            <p:nvPr/>
          </p:nvSpPr>
          <p:spPr bwMode="auto">
            <a:xfrm>
              <a:off x="75166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9" name="Line 10"/>
            <p:cNvSpPr>
              <a:spLocks noChangeShapeType="1"/>
            </p:cNvSpPr>
            <p:nvPr/>
          </p:nvSpPr>
          <p:spPr bwMode="auto">
            <a:xfrm>
              <a:off x="90148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0" name="Line 11"/>
            <p:cNvSpPr>
              <a:spLocks noChangeShapeType="1"/>
            </p:cNvSpPr>
            <p:nvPr/>
          </p:nvSpPr>
          <p:spPr bwMode="auto">
            <a:xfrm>
              <a:off x="105130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1" name="Line 12"/>
            <p:cNvSpPr>
              <a:spLocks noChangeShapeType="1"/>
            </p:cNvSpPr>
            <p:nvPr/>
          </p:nvSpPr>
          <p:spPr bwMode="auto">
            <a:xfrm>
              <a:off x="120111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2" name="Line 13"/>
            <p:cNvSpPr>
              <a:spLocks noChangeShapeType="1"/>
            </p:cNvSpPr>
            <p:nvPr/>
          </p:nvSpPr>
          <p:spPr bwMode="auto">
            <a:xfrm>
              <a:off x="135093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3" name="Line 14"/>
            <p:cNvSpPr>
              <a:spLocks noChangeShapeType="1"/>
            </p:cNvSpPr>
            <p:nvPr/>
          </p:nvSpPr>
          <p:spPr bwMode="auto">
            <a:xfrm>
              <a:off x="150075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4" name="Line 15"/>
            <p:cNvSpPr>
              <a:spLocks noChangeShapeType="1"/>
            </p:cNvSpPr>
            <p:nvPr/>
          </p:nvSpPr>
          <p:spPr bwMode="auto">
            <a:xfrm>
              <a:off x="165057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5" name="Line 16"/>
            <p:cNvSpPr>
              <a:spLocks noChangeShapeType="1"/>
            </p:cNvSpPr>
            <p:nvPr/>
          </p:nvSpPr>
          <p:spPr bwMode="auto">
            <a:xfrm>
              <a:off x="180038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6" name="Line 17"/>
            <p:cNvSpPr>
              <a:spLocks noChangeShapeType="1"/>
            </p:cNvSpPr>
            <p:nvPr/>
          </p:nvSpPr>
          <p:spPr bwMode="auto">
            <a:xfrm>
              <a:off x="195020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7" name="Line 18"/>
            <p:cNvSpPr>
              <a:spLocks noChangeShapeType="1"/>
            </p:cNvSpPr>
            <p:nvPr/>
          </p:nvSpPr>
          <p:spPr bwMode="auto">
            <a:xfrm>
              <a:off x="210002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8" name="Line 19"/>
            <p:cNvSpPr>
              <a:spLocks noChangeShapeType="1"/>
            </p:cNvSpPr>
            <p:nvPr/>
          </p:nvSpPr>
          <p:spPr bwMode="auto">
            <a:xfrm>
              <a:off x="224983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9" name="Line 20"/>
            <p:cNvSpPr>
              <a:spLocks noChangeShapeType="1"/>
            </p:cNvSpPr>
            <p:nvPr/>
          </p:nvSpPr>
          <p:spPr bwMode="auto">
            <a:xfrm>
              <a:off x="239965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0" name="Line 21"/>
            <p:cNvSpPr>
              <a:spLocks noChangeShapeType="1"/>
            </p:cNvSpPr>
            <p:nvPr/>
          </p:nvSpPr>
          <p:spPr bwMode="auto">
            <a:xfrm>
              <a:off x="254947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1" name="Line 22"/>
            <p:cNvSpPr>
              <a:spLocks noChangeShapeType="1"/>
            </p:cNvSpPr>
            <p:nvPr/>
          </p:nvSpPr>
          <p:spPr bwMode="auto">
            <a:xfrm>
              <a:off x="269928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2" name="Line 23"/>
            <p:cNvSpPr>
              <a:spLocks noChangeShapeType="1"/>
            </p:cNvSpPr>
            <p:nvPr/>
          </p:nvSpPr>
          <p:spPr bwMode="auto">
            <a:xfrm>
              <a:off x="284910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3" name="Line 24"/>
            <p:cNvSpPr>
              <a:spLocks noChangeShapeType="1"/>
            </p:cNvSpPr>
            <p:nvPr/>
          </p:nvSpPr>
          <p:spPr bwMode="auto">
            <a:xfrm>
              <a:off x="299892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4" name="Line 25"/>
            <p:cNvSpPr>
              <a:spLocks noChangeShapeType="1"/>
            </p:cNvSpPr>
            <p:nvPr/>
          </p:nvSpPr>
          <p:spPr bwMode="auto">
            <a:xfrm>
              <a:off x="314874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5" name="Line 26"/>
            <p:cNvSpPr>
              <a:spLocks noChangeShapeType="1"/>
            </p:cNvSpPr>
            <p:nvPr/>
          </p:nvSpPr>
          <p:spPr bwMode="auto">
            <a:xfrm>
              <a:off x="329855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6" name="Line 27"/>
            <p:cNvSpPr>
              <a:spLocks noChangeShapeType="1"/>
            </p:cNvSpPr>
            <p:nvPr/>
          </p:nvSpPr>
          <p:spPr bwMode="auto">
            <a:xfrm>
              <a:off x="344837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7" name="Line 28"/>
            <p:cNvSpPr>
              <a:spLocks noChangeShapeType="1"/>
            </p:cNvSpPr>
            <p:nvPr/>
          </p:nvSpPr>
          <p:spPr bwMode="auto">
            <a:xfrm>
              <a:off x="359819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8" name="Line 29"/>
            <p:cNvSpPr>
              <a:spLocks noChangeShapeType="1"/>
            </p:cNvSpPr>
            <p:nvPr/>
          </p:nvSpPr>
          <p:spPr bwMode="auto">
            <a:xfrm>
              <a:off x="374800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9" name="Line 30"/>
            <p:cNvSpPr>
              <a:spLocks noChangeShapeType="1"/>
            </p:cNvSpPr>
            <p:nvPr/>
          </p:nvSpPr>
          <p:spPr bwMode="auto">
            <a:xfrm>
              <a:off x="389782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0" name="Line 31"/>
            <p:cNvSpPr>
              <a:spLocks noChangeShapeType="1"/>
            </p:cNvSpPr>
            <p:nvPr/>
          </p:nvSpPr>
          <p:spPr bwMode="auto">
            <a:xfrm>
              <a:off x="404764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1" name="Line 32"/>
            <p:cNvSpPr>
              <a:spLocks noChangeShapeType="1"/>
            </p:cNvSpPr>
            <p:nvPr/>
          </p:nvSpPr>
          <p:spPr bwMode="auto">
            <a:xfrm>
              <a:off x="419745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" name="Line 33"/>
            <p:cNvSpPr>
              <a:spLocks noChangeShapeType="1"/>
            </p:cNvSpPr>
            <p:nvPr/>
          </p:nvSpPr>
          <p:spPr bwMode="auto">
            <a:xfrm>
              <a:off x="434727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" name="Line 34"/>
            <p:cNvSpPr>
              <a:spLocks noChangeShapeType="1"/>
            </p:cNvSpPr>
            <p:nvPr/>
          </p:nvSpPr>
          <p:spPr bwMode="auto">
            <a:xfrm>
              <a:off x="449709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" name="Line 35"/>
            <p:cNvSpPr>
              <a:spLocks noChangeShapeType="1"/>
            </p:cNvSpPr>
            <p:nvPr/>
          </p:nvSpPr>
          <p:spPr bwMode="auto">
            <a:xfrm>
              <a:off x="464691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" name="Line 36"/>
            <p:cNvSpPr>
              <a:spLocks noChangeShapeType="1"/>
            </p:cNvSpPr>
            <p:nvPr/>
          </p:nvSpPr>
          <p:spPr bwMode="auto">
            <a:xfrm>
              <a:off x="479672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" name="Line 37"/>
            <p:cNvSpPr>
              <a:spLocks noChangeShapeType="1"/>
            </p:cNvSpPr>
            <p:nvPr/>
          </p:nvSpPr>
          <p:spPr bwMode="auto">
            <a:xfrm>
              <a:off x="494654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" name="Line 38"/>
            <p:cNvSpPr>
              <a:spLocks noChangeShapeType="1"/>
            </p:cNvSpPr>
            <p:nvPr/>
          </p:nvSpPr>
          <p:spPr bwMode="auto">
            <a:xfrm>
              <a:off x="509636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" name="Line 39"/>
            <p:cNvSpPr>
              <a:spLocks noChangeShapeType="1"/>
            </p:cNvSpPr>
            <p:nvPr/>
          </p:nvSpPr>
          <p:spPr bwMode="auto">
            <a:xfrm>
              <a:off x="524617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" name="Line 40"/>
            <p:cNvSpPr>
              <a:spLocks noChangeShapeType="1"/>
            </p:cNvSpPr>
            <p:nvPr/>
          </p:nvSpPr>
          <p:spPr bwMode="auto">
            <a:xfrm>
              <a:off x="539599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" name="Line 41"/>
            <p:cNvSpPr>
              <a:spLocks noChangeShapeType="1"/>
            </p:cNvSpPr>
            <p:nvPr/>
          </p:nvSpPr>
          <p:spPr bwMode="auto">
            <a:xfrm>
              <a:off x="554581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" name="Line 42"/>
            <p:cNvSpPr>
              <a:spLocks noChangeShapeType="1"/>
            </p:cNvSpPr>
            <p:nvPr/>
          </p:nvSpPr>
          <p:spPr bwMode="auto">
            <a:xfrm>
              <a:off x="569562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2" name="Line 43"/>
            <p:cNvSpPr>
              <a:spLocks noChangeShapeType="1"/>
            </p:cNvSpPr>
            <p:nvPr/>
          </p:nvSpPr>
          <p:spPr bwMode="auto">
            <a:xfrm>
              <a:off x="584544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3" name="Line 44"/>
            <p:cNvSpPr>
              <a:spLocks noChangeShapeType="1"/>
            </p:cNvSpPr>
            <p:nvPr/>
          </p:nvSpPr>
          <p:spPr bwMode="auto">
            <a:xfrm>
              <a:off x="599526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4" name="Line 45"/>
            <p:cNvSpPr>
              <a:spLocks noChangeShapeType="1"/>
            </p:cNvSpPr>
            <p:nvPr/>
          </p:nvSpPr>
          <p:spPr bwMode="auto">
            <a:xfrm>
              <a:off x="614508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5" name="Line 46"/>
            <p:cNvSpPr>
              <a:spLocks noChangeShapeType="1"/>
            </p:cNvSpPr>
            <p:nvPr/>
          </p:nvSpPr>
          <p:spPr bwMode="auto">
            <a:xfrm>
              <a:off x="629489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6" name="Line 47"/>
            <p:cNvSpPr>
              <a:spLocks noChangeShapeType="1"/>
            </p:cNvSpPr>
            <p:nvPr/>
          </p:nvSpPr>
          <p:spPr bwMode="auto">
            <a:xfrm>
              <a:off x="6444714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7" name="Line 48"/>
            <p:cNvSpPr>
              <a:spLocks noChangeShapeType="1"/>
            </p:cNvSpPr>
            <p:nvPr/>
          </p:nvSpPr>
          <p:spPr bwMode="auto">
            <a:xfrm>
              <a:off x="659453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8" name="Line 50"/>
            <p:cNvSpPr>
              <a:spLocks noChangeShapeType="1"/>
            </p:cNvSpPr>
            <p:nvPr/>
          </p:nvSpPr>
          <p:spPr bwMode="auto">
            <a:xfrm>
              <a:off x="6894165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9" name="Line 51"/>
            <p:cNvSpPr>
              <a:spLocks noChangeShapeType="1"/>
            </p:cNvSpPr>
            <p:nvPr/>
          </p:nvSpPr>
          <p:spPr bwMode="auto">
            <a:xfrm>
              <a:off x="704398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0" name="Line 52"/>
            <p:cNvSpPr>
              <a:spLocks noChangeShapeType="1"/>
            </p:cNvSpPr>
            <p:nvPr/>
          </p:nvSpPr>
          <p:spPr bwMode="auto">
            <a:xfrm>
              <a:off x="719379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1" name="Line 53"/>
            <p:cNvSpPr>
              <a:spLocks noChangeShapeType="1"/>
            </p:cNvSpPr>
            <p:nvPr/>
          </p:nvSpPr>
          <p:spPr bwMode="auto">
            <a:xfrm>
              <a:off x="734361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2" name="Line 54"/>
            <p:cNvSpPr>
              <a:spLocks noChangeShapeType="1"/>
            </p:cNvSpPr>
            <p:nvPr/>
          </p:nvSpPr>
          <p:spPr bwMode="auto">
            <a:xfrm>
              <a:off x="7493433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3" name="Line 55"/>
            <p:cNvSpPr>
              <a:spLocks noChangeShapeType="1"/>
            </p:cNvSpPr>
            <p:nvPr/>
          </p:nvSpPr>
          <p:spPr bwMode="auto">
            <a:xfrm>
              <a:off x="764325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4" name="Line 56"/>
            <p:cNvSpPr>
              <a:spLocks noChangeShapeType="1"/>
            </p:cNvSpPr>
            <p:nvPr/>
          </p:nvSpPr>
          <p:spPr bwMode="auto">
            <a:xfrm>
              <a:off x="7793067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5" name="Line 58"/>
            <p:cNvSpPr>
              <a:spLocks noChangeShapeType="1"/>
            </p:cNvSpPr>
            <p:nvPr/>
          </p:nvSpPr>
          <p:spPr bwMode="auto">
            <a:xfrm>
              <a:off x="8092701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6" name="Line 59"/>
            <p:cNvSpPr>
              <a:spLocks noChangeShapeType="1"/>
            </p:cNvSpPr>
            <p:nvPr/>
          </p:nvSpPr>
          <p:spPr bwMode="auto">
            <a:xfrm>
              <a:off x="8242518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7" name="Line 60"/>
            <p:cNvSpPr>
              <a:spLocks noChangeShapeType="1"/>
            </p:cNvSpPr>
            <p:nvPr/>
          </p:nvSpPr>
          <p:spPr bwMode="auto">
            <a:xfrm>
              <a:off x="8392335" y="40433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8" name="Line 61"/>
            <p:cNvSpPr>
              <a:spLocks noChangeShapeType="1"/>
            </p:cNvSpPr>
            <p:nvPr/>
          </p:nvSpPr>
          <p:spPr bwMode="auto">
            <a:xfrm>
              <a:off x="8542152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9" name="Line 62"/>
            <p:cNvSpPr>
              <a:spLocks noChangeShapeType="1"/>
            </p:cNvSpPr>
            <p:nvPr/>
          </p:nvSpPr>
          <p:spPr bwMode="auto">
            <a:xfrm>
              <a:off x="8691969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0" name="Line 63"/>
            <p:cNvSpPr>
              <a:spLocks noChangeShapeType="1"/>
            </p:cNvSpPr>
            <p:nvPr/>
          </p:nvSpPr>
          <p:spPr bwMode="auto">
            <a:xfrm>
              <a:off x="8841786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1" name="Line 64"/>
            <p:cNvSpPr>
              <a:spLocks noChangeShapeType="1"/>
            </p:cNvSpPr>
            <p:nvPr/>
          </p:nvSpPr>
          <p:spPr bwMode="auto">
            <a:xfrm>
              <a:off x="8991600" y="40132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2" name="Line 8"/>
            <p:cNvSpPr>
              <a:spLocks noChangeShapeType="1"/>
            </p:cNvSpPr>
            <p:nvPr/>
          </p:nvSpPr>
          <p:spPr bwMode="auto">
            <a:xfrm>
              <a:off x="601851" y="401320"/>
              <a:ext cx="0" cy="161848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3" name="Line 49"/>
            <p:cNvSpPr>
              <a:spLocks noChangeShapeType="1"/>
            </p:cNvSpPr>
            <p:nvPr/>
          </p:nvSpPr>
          <p:spPr bwMode="auto">
            <a:xfrm>
              <a:off x="6744348" y="401320"/>
              <a:ext cx="0" cy="161848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4" name="Line 57"/>
            <p:cNvSpPr>
              <a:spLocks noChangeShapeType="1"/>
            </p:cNvSpPr>
            <p:nvPr/>
          </p:nvSpPr>
          <p:spPr bwMode="auto">
            <a:xfrm>
              <a:off x="7942884" y="401320"/>
              <a:ext cx="0" cy="161848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1840" y="1353820"/>
            <a:ext cx="5709920" cy="737870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Agenda or Section Slide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474" y="2598419"/>
            <a:ext cx="6004375" cy="3041729"/>
          </a:xfrm>
        </p:spPr>
        <p:txBody>
          <a:bodyPr/>
          <a:lstStyle>
            <a:lvl2pPr>
              <a:spcBef>
                <a:spcPts val="1000"/>
              </a:spcBef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35" name="Picture 13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650"/>
            <a:ext cx="1497330" cy="346050"/>
          </a:xfrm>
          <a:prstGeom prst="rect">
            <a:avLst/>
          </a:prstGeom>
        </p:spPr>
      </p:pic>
      <p:sp>
        <p:nvSpPr>
          <p:cNvPr id="136" name="TextBox 135"/>
          <p:cNvSpPr txBox="1"/>
          <p:nvPr userDrawn="1"/>
        </p:nvSpPr>
        <p:spPr>
          <a:xfrm>
            <a:off x="8058150" y="6548400"/>
            <a:ext cx="307515" cy="15234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lnSpc>
                <a:spcPct val="110000"/>
              </a:lnSpc>
            </a:pPr>
            <a:r>
              <a:rPr lang="en-US" sz="900" dirty="0" smtClean="0">
                <a:solidFill>
                  <a:srgbClr val="E90029"/>
                </a:solidFill>
              </a:rPr>
              <a:t>Page</a:t>
            </a:r>
          </a:p>
        </p:txBody>
      </p:sp>
      <p:sp>
        <p:nvSpPr>
          <p:cNvPr id="7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33725" y="6171171"/>
            <a:ext cx="2828925" cy="464185"/>
          </a:xfrm>
        </p:spPr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7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3" name="Date Placeholder 3"/>
          <p:cNvSpPr>
            <a:spLocks noGrp="1"/>
          </p:cNvSpPr>
          <p:nvPr>
            <p:ph type="dt" sz="half" idx="33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83589FC2-46B6-4F76-BBEA-86CAF6220026}" type="datetime1">
              <a:rPr lang="en-US" smtClean="0"/>
              <a:t>5/10/2016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2988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D7E3863C-F2BD-4515-80D4-3FE3D388F4C4}" type="datetime1">
              <a:rPr lang="en-US" smtClean="0"/>
              <a:t>5/10/2016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091" y="831215"/>
            <a:ext cx="5575174" cy="1470025"/>
          </a:xfrm>
        </p:spPr>
        <p:txBody>
          <a:bodyPr anchor="t"/>
          <a:lstStyle>
            <a:lvl1pPr>
              <a:lnSpc>
                <a:spcPct val="94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Type Title Here</a:t>
            </a:r>
            <a:br>
              <a:rPr lang="en-US" dirty="0" smtClean="0"/>
            </a:br>
            <a:r>
              <a:rPr lang="en-US" dirty="0" smtClean="0"/>
              <a:t>Not to Exceed</a:t>
            </a:r>
            <a:br>
              <a:rPr lang="en-US" dirty="0" smtClean="0"/>
            </a:br>
            <a:r>
              <a:rPr lang="en-US" dirty="0" smtClean="0"/>
              <a:t>Three 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42647" y="5029200"/>
            <a:ext cx="1948915" cy="1021716"/>
          </a:xfrm>
        </p:spPr>
        <p:txBody>
          <a:bodyPr anchor="b"/>
          <a:lstStyle>
            <a:lvl1pPr marL="0" indent="0" algn="l">
              <a:spcBef>
                <a:spcPts val="0"/>
              </a:spcBef>
              <a:buNone/>
              <a:defRPr sz="1000">
                <a:solidFill>
                  <a:srgbClr val="E9002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Speaker Name Bold Arial</a:t>
            </a:r>
            <a:br>
              <a:rPr lang="en-US" dirty="0" smtClean="0"/>
            </a:br>
            <a:r>
              <a:rPr lang="en-US" dirty="0" smtClean="0"/>
              <a:t>All Else Regular Arial </a:t>
            </a:r>
          </a:p>
        </p:txBody>
      </p:sp>
      <p:sp>
        <p:nvSpPr>
          <p:cNvPr id="198" name="Text Placeholder 197"/>
          <p:cNvSpPr>
            <a:spLocks noGrp="1"/>
          </p:cNvSpPr>
          <p:nvPr>
            <p:ph type="body" sz="quarter" idx="13" hasCustomPrompt="1"/>
          </p:nvPr>
        </p:nvSpPr>
        <p:spPr>
          <a:xfrm>
            <a:off x="752475" y="2337181"/>
            <a:ext cx="2447925" cy="18288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Date Here Move Up as Needed</a:t>
            </a:r>
            <a:endParaRPr lang="en-US" dirty="0"/>
          </a:p>
        </p:txBody>
      </p:sp>
      <p:grpSp>
        <p:nvGrpSpPr>
          <p:cNvPr id="71" name="Group 70"/>
          <p:cNvGrpSpPr/>
          <p:nvPr userDrawn="1"/>
        </p:nvGrpSpPr>
        <p:grpSpPr>
          <a:xfrm flipV="1">
            <a:off x="152400" y="903989"/>
            <a:ext cx="8839200" cy="5137033"/>
            <a:chOff x="152400" y="-1606182"/>
            <a:chExt cx="8839200" cy="5137033"/>
          </a:xfrm>
        </p:grpSpPr>
        <p:sp>
          <p:nvSpPr>
            <p:cNvPr id="72" name="Line 8"/>
            <p:cNvSpPr>
              <a:spLocks noChangeShapeType="1"/>
            </p:cNvSpPr>
            <p:nvPr/>
          </p:nvSpPr>
          <p:spPr bwMode="auto">
            <a:xfrm>
              <a:off x="601850" y="0"/>
              <a:ext cx="129" cy="3530851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3" name="Line 49"/>
            <p:cNvSpPr>
              <a:spLocks noChangeShapeType="1"/>
            </p:cNvSpPr>
            <p:nvPr/>
          </p:nvSpPr>
          <p:spPr bwMode="auto">
            <a:xfrm>
              <a:off x="6744348" y="0"/>
              <a:ext cx="0" cy="402336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4" name="Line 57"/>
            <p:cNvSpPr>
              <a:spLocks noChangeShapeType="1"/>
            </p:cNvSpPr>
            <p:nvPr/>
          </p:nvSpPr>
          <p:spPr bwMode="auto">
            <a:xfrm>
              <a:off x="7942884" y="0"/>
              <a:ext cx="0" cy="402336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5" name="Line 5"/>
            <p:cNvSpPr>
              <a:spLocks noChangeShapeType="1"/>
            </p:cNvSpPr>
            <p:nvPr/>
          </p:nvSpPr>
          <p:spPr bwMode="auto">
            <a:xfrm>
              <a:off x="15240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6" name="Line 7"/>
            <p:cNvSpPr>
              <a:spLocks noChangeShapeType="1"/>
            </p:cNvSpPr>
            <p:nvPr/>
          </p:nvSpPr>
          <p:spPr bwMode="auto">
            <a:xfrm>
              <a:off x="45203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7" name="Line 9"/>
            <p:cNvSpPr>
              <a:spLocks noChangeShapeType="1"/>
            </p:cNvSpPr>
            <p:nvPr/>
          </p:nvSpPr>
          <p:spPr bwMode="auto">
            <a:xfrm>
              <a:off x="75166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8" name="Line 11"/>
            <p:cNvSpPr>
              <a:spLocks noChangeShapeType="1"/>
            </p:cNvSpPr>
            <p:nvPr/>
          </p:nvSpPr>
          <p:spPr bwMode="auto">
            <a:xfrm>
              <a:off x="105130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9" name="Line 13"/>
            <p:cNvSpPr>
              <a:spLocks noChangeShapeType="1"/>
            </p:cNvSpPr>
            <p:nvPr/>
          </p:nvSpPr>
          <p:spPr bwMode="auto">
            <a:xfrm>
              <a:off x="135093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0" name="Line 15"/>
            <p:cNvSpPr>
              <a:spLocks noChangeShapeType="1"/>
            </p:cNvSpPr>
            <p:nvPr/>
          </p:nvSpPr>
          <p:spPr bwMode="auto">
            <a:xfrm>
              <a:off x="165057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1" name="Line 17"/>
            <p:cNvSpPr>
              <a:spLocks noChangeShapeType="1"/>
            </p:cNvSpPr>
            <p:nvPr/>
          </p:nvSpPr>
          <p:spPr bwMode="auto">
            <a:xfrm>
              <a:off x="195020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2" name="Line 19"/>
            <p:cNvSpPr>
              <a:spLocks noChangeShapeType="1"/>
            </p:cNvSpPr>
            <p:nvPr/>
          </p:nvSpPr>
          <p:spPr bwMode="auto">
            <a:xfrm>
              <a:off x="224983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3" name="Line 21"/>
            <p:cNvSpPr>
              <a:spLocks noChangeShapeType="1"/>
            </p:cNvSpPr>
            <p:nvPr/>
          </p:nvSpPr>
          <p:spPr bwMode="auto">
            <a:xfrm>
              <a:off x="254947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4" name="Line 23"/>
            <p:cNvSpPr>
              <a:spLocks noChangeShapeType="1"/>
            </p:cNvSpPr>
            <p:nvPr/>
          </p:nvSpPr>
          <p:spPr bwMode="auto">
            <a:xfrm>
              <a:off x="284910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5" name="Line 25"/>
            <p:cNvSpPr>
              <a:spLocks noChangeShapeType="1"/>
            </p:cNvSpPr>
            <p:nvPr/>
          </p:nvSpPr>
          <p:spPr bwMode="auto">
            <a:xfrm>
              <a:off x="314874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6" name="Line 27"/>
            <p:cNvSpPr>
              <a:spLocks noChangeShapeType="1"/>
            </p:cNvSpPr>
            <p:nvPr/>
          </p:nvSpPr>
          <p:spPr bwMode="auto">
            <a:xfrm>
              <a:off x="344837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7" name="Line 29"/>
            <p:cNvSpPr>
              <a:spLocks noChangeShapeType="1"/>
            </p:cNvSpPr>
            <p:nvPr/>
          </p:nvSpPr>
          <p:spPr bwMode="auto">
            <a:xfrm>
              <a:off x="374800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8" name="Line 31"/>
            <p:cNvSpPr>
              <a:spLocks noChangeShapeType="1"/>
            </p:cNvSpPr>
            <p:nvPr/>
          </p:nvSpPr>
          <p:spPr bwMode="auto">
            <a:xfrm>
              <a:off x="404764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9" name="Line 33"/>
            <p:cNvSpPr>
              <a:spLocks noChangeShapeType="1"/>
            </p:cNvSpPr>
            <p:nvPr/>
          </p:nvSpPr>
          <p:spPr bwMode="auto">
            <a:xfrm>
              <a:off x="434727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0" name="Line 35"/>
            <p:cNvSpPr>
              <a:spLocks noChangeShapeType="1"/>
            </p:cNvSpPr>
            <p:nvPr/>
          </p:nvSpPr>
          <p:spPr bwMode="auto">
            <a:xfrm>
              <a:off x="464691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1" name="Line 37"/>
            <p:cNvSpPr>
              <a:spLocks noChangeShapeType="1"/>
            </p:cNvSpPr>
            <p:nvPr/>
          </p:nvSpPr>
          <p:spPr bwMode="auto">
            <a:xfrm>
              <a:off x="494654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2" name="Line 39"/>
            <p:cNvSpPr>
              <a:spLocks noChangeShapeType="1"/>
            </p:cNvSpPr>
            <p:nvPr/>
          </p:nvSpPr>
          <p:spPr bwMode="auto">
            <a:xfrm>
              <a:off x="524617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3" name="Line 41"/>
            <p:cNvSpPr>
              <a:spLocks noChangeShapeType="1"/>
            </p:cNvSpPr>
            <p:nvPr/>
          </p:nvSpPr>
          <p:spPr bwMode="auto">
            <a:xfrm>
              <a:off x="554581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4" name="Line 43"/>
            <p:cNvSpPr>
              <a:spLocks noChangeShapeType="1"/>
            </p:cNvSpPr>
            <p:nvPr/>
          </p:nvSpPr>
          <p:spPr bwMode="auto">
            <a:xfrm>
              <a:off x="584544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5" name="Line 45"/>
            <p:cNvSpPr>
              <a:spLocks noChangeShapeType="1"/>
            </p:cNvSpPr>
            <p:nvPr/>
          </p:nvSpPr>
          <p:spPr bwMode="auto">
            <a:xfrm>
              <a:off x="614508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6" name="Line 47"/>
            <p:cNvSpPr>
              <a:spLocks noChangeShapeType="1"/>
            </p:cNvSpPr>
            <p:nvPr/>
          </p:nvSpPr>
          <p:spPr bwMode="auto">
            <a:xfrm>
              <a:off x="6444714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7" name="Line 51"/>
            <p:cNvSpPr>
              <a:spLocks noChangeShapeType="1"/>
            </p:cNvSpPr>
            <p:nvPr/>
          </p:nvSpPr>
          <p:spPr bwMode="auto">
            <a:xfrm>
              <a:off x="704398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8" name="Line 52"/>
            <p:cNvSpPr>
              <a:spLocks noChangeShapeType="1"/>
            </p:cNvSpPr>
            <p:nvPr/>
          </p:nvSpPr>
          <p:spPr bwMode="auto">
            <a:xfrm>
              <a:off x="7193799" y="0"/>
              <a:ext cx="0" cy="1207008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9" name="Line 53"/>
            <p:cNvSpPr>
              <a:spLocks noChangeShapeType="1"/>
            </p:cNvSpPr>
            <p:nvPr/>
          </p:nvSpPr>
          <p:spPr bwMode="auto">
            <a:xfrm>
              <a:off x="734361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0" name="Line 55"/>
            <p:cNvSpPr>
              <a:spLocks noChangeShapeType="1"/>
            </p:cNvSpPr>
            <p:nvPr/>
          </p:nvSpPr>
          <p:spPr bwMode="auto">
            <a:xfrm>
              <a:off x="7643250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1" name="Line 59"/>
            <p:cNvSpPr>
              <a:spLocks noChangeShapeType="1"/>
            </p:cNvSpPr>
            <p:nvPr/>
          </p:nvSpPr>
          <p:spPr bwMode="auto">
            <a:xfrm>
              <a:off x="8242518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" name="Line 61"/>
            <p:cNvSpPr>
              <a:spLocks noChangeShapeType="1"/>
            </p:cNvSpPr>
            <p:nvPr/>
          </p:nvSpPr>
          <p:spPr bwMode="auto">
            <a:xfrm>
              <a:off x="8542152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" name="Line 6"/>
            <p:cNvSpPr>
              <a:spLocks noChangeShapeType="1"/>
            </p:cNvSpPr>
            <p:nvPr/>
          </p:nvSpPr>
          <p:spPr bwMode="auto">
            <a:xfrm>
              <a:off x="30221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" name="Line 10"/>
            <p:cNvSpPr>
              <a:spLocks noChangeShapeType="1"/>
            </p:cNvSpPr>
            <p:nvPr/>
          </p:nvSpPr>
          <p:spPr bwMode="auto">
            <a:xfrm>
              <a:off x="90148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" name="Line 14"/>
            <p:cNvSpPr>
              <a:spLocks noChangeShapeType="1"/>
            </p:cNvSpPr>
            <p:nvPr/>
          </p:nvSpPr>
          <p:spPr bwMode="auto">
            <a:xfrm>
              <a:off x="150075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" name="Line 18"/>
            <p:cNvSpPr>
              <a:spLocks noChangeShapeType="1"/>
            </p:cNvSpPr>
            <p:nvPr/>
          </p:nvSpPr>
          <p:spPr bwMode="auto">
            <a:xfrm>
              <a:off x="210002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" name="Line 22"/>
            <p:cNvSpPr>
              <a:spLocks noChangeShapeType="1"/>
            </p:cNvSpPr>
            <p:nvPr/>
          </p:nvSpPr>
          <p:spPr bwMode="auto">
            <a:xfrm>
              <a:off x="269928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" name="Line 26"/>
            <p:cNvSpPr>
              <a:spLocks noChangeShapeType="1"/>
            </p:cNvSpPr>
            <p:nvPr/>
          </p:nvSpPr>
          <p:spPr bwMode="auto">
            <a:xfrm>
              <a:off x="329855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" name="Line 30"/>
            <p:cNvSpPr>
              <a:spLocks noChangeShapeType="1"/>
            </p:cNvSpPr>
            <p:nvPr/>
          </p:nvSpPr>
          <p:spPr bwMode="auto">
            <a:xfrm>
              <a:off x="389782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" name="Line 34"/>
            <p:cNvSpPr>
              <a:spLocks noChangeShapeType="1"/>
            </p:cNvSpPr>
            <p:nvPr/>
          </p:nvSpPr>
          <p:spPr bwMode="auto">
            <a:xfrm>
              <a:off x="449709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" name="Line 38"/>
            <p:cNvSpPr>
              <a:spLocks noChangeShapeType="1"/>
            </p:cNvSpPr>
            <p:nvPr/>
          </p:nvSpPr>
          <p:spPr bwMode="auto">
            <a:xfrm>
              <a:off x="509636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2" name="Line 42"/>
            <p:cNvSpPr>
              <a:spLocks noChangeShapeType="1"/>
            </p:cNvSpPr>
            <p:nvPr/>
          </p:nvSpPr>
          <p:spPr bwMode="auto">
            <a:xfrm>
              <a:off x="569562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3" name="Line 46"/>
            <p:cNvSpPr>
              <a:spLocks noChangeShapeType="1"/>
            </p:cNvSpPr>
            <p:nvPr/>
          </p:nvSpPr>
          <p:spPr bwMode="auto">
            <a:xfrm>
              <a:off x="6294897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4" name="Line 50"/>
            <p:cNvSpPr>
              <a:spLocks noChangeShapeType="1"/>
            </p:cNvSpPr>
            <p:nvPr/>
          </p:nvSpPr>
          <p:spPr bwMode="auto">
            <a:xfrm>
              <a:off x="6894165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5" name="Line 54"/>
            <p:cNvSpPr>
              <a:spLocks noChangeShapeType="1"/>
            </p:cNvSpPr>
            <p:nvPr/>
          </p:nvSpPr>
          <p:spPr bwMode="auto">
            <a:xfrm>
              <a:off x="7493433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6" name="Line 58"/>
            <p:cNvSpPr>
              <a:spLocks noChangeShapeType="1"/>
            </p:cNvSpPr>
            <p:nvPr/>
          </p:nvSpPr>
          <p:spPr bwMode="auto">
            <a:xfrm>
              <a:off x="8092701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7" name="Line 62"/>
            <p:cNvSpPr>
              <a:spLocks noChangeShapeType="1"/>
            </p:cNvSpPr>
            <p:nvPr/>
          </p:nvSpPr>
          <p:spPr bwMode="auto">
            <a:xfrm>
              <a:off x="8691969" y="0"/>
              <a:ext cx="0" cy="81026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8" name="Line 63"/>
            <p:cNvSpPr>
              <a:spLocks noChangeShapeType="1"/>
            </p:cNvSpPr>
            <p:nvPr/>
          </p:nvSpPr>
          <p:spPr bwMode="auto">
            <a:xfrm>
              <a:off x="8841786" y="0"/>
              <a:ext cx="0" cy="40339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9" name="Line 12"/>
            <p:cNvSpPr>
              <a:spLocks noChangeShapeType="1"/>
            </p:cNvSpPr>
            <p:nvPr/>
          </p:nvSpPr>
          <p:spPr bwMode="auto">
            <a:xfrm>
              <a:off x="1201119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0" name="Line 16"/>
            <p:cNvSpPr>
              <a:spLocks noChangeShapeType="1"/>
            </p:cNvSpPr>
            <p:nvPr/>
          </p:nvSpPr>
          <p:spPr bwMode="auto">
            <a:xfrm>
              <a:off x="180038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1" name="Line 20"/>
            <p:cNvSpPr>
              <a:spLocks noChangeShapeType="1"/>
            </p:cNvSpPr>
            <p:nvPr/>
          </p:nvSpPr>
          <p:spPr bwMode="auto">
            <a:xfrm>
              <a:off x="2399655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2" name="Line 24"/>
            <p:cNvSpPr>
              <a:spLocks noChangeShapeType="1"/>
            </p:cNvSpPr>
            <p:nvPr/>
          </p:nvSpPr>
          <p:spPr bwMode="auto">
            <a:xfrm>
              <a:off x="2998923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3" name="Line 28"/>
            <p:cNvSpPr>
              <a:spLocks noChangeShapeType="1"/>
            </p:cNvSpPr>
            <p:nvPr/>
          </p:nvSpPr>
          <p:spPr bwMode="auto">
            <a:xfrm>
              <a:off x="3598191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4" name="Line 32"/>
            <p:cNvSpPr>
              <a:spLocks noChangeShapeType="1"/>
            </p:cNvSpPr>
            <p:nvPr/>
          </p:nvSpPr>
          <p:spPr bwMode="auto">
            <a:xfrm>
              <a:off x="4197459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5" name="Line 36"/>
            <p:cNvSpPr>
              <a:spLocks noChangeShapeType="1"/>
            </p:cNvSpPr>
            <p:nvPr/>
          </p:nvSpPr>
          <p:spPr bwMode="auto">
            <a:xfrm>
              <a:off x="479672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6" name="Line 40"/>
            <p:cNvSpPr>
              <a:spLocks noChangeShapeType="1"/>
            </p:cNvSpPr>
            <p:nvPr/>
          </p:nvSpPr>
          <p:spPr bwMode="auto">
            <a:xfrm>
              <a:off x="5395995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7" name="Line 44"/>
            <p:cNvSpPr>
              <a:spLocks noChangeShapeType="1"/>
            </p:cNvSpPr>
            <p:nvPr/>
          </p:nvSpPr>
          <p:spPr bwMode="auto">
            <a:xfrm>
              <a:off x="5995263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8" name="Line 48"/>
            <p:cNvSpPr>
              <a:spLocks noChangeShapeType="1"/>
            </p:cNvSpPr>
            <p:nvPr/>
          </p:nvSpPr>
          <p:spPr bwMode="auto">
            <a:xfrm>
              <a:off x="6594531" y="-1606182"/>
              <a:ext cx="0" cy="2816352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9" name="Line 56"/>
            <p:cNvSpPr>
              <a:spLocks noChangeShapeType="1"/>
            </p:cNvSpPr>
            <p:nvPr/>
          </p:nvSpPr>
          <p:spPr bwMode="auto">
            <a:xfrm>
              <a:off x="7793067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0" name="Line 60"/>
            <p:cNvSpPr>
              <a:spLocks noChangeShapeType="1"/>
            </p:cNvSpPr>
            <p:nvPr/>
          </p:nvSpPr>
          <p:spPr bwMode="auto">
            <a:xfrm>
              <a:off x="8392335" y="903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1" name="Line 64"/>
            <p:cNvSpPr>
              <a:spLocks noChangeShapeType="1"/>
            </p:cNvSpPr>
            <p:nvPr/>
          </p:nvSpPr>
          <p:spPr bwMode="auto">
            <a:xfrm>
              <a:off x="8991600" y="0"/>
              <a:ext cx="0" cy="1210170"/>
            </a:xfrm>
            <a:prstGeom prst="line">
              <a:avLst/>
            </a:prstGeom>
            <a:noFill/>
            <a:ln w="6350" cap="flat">
              <a:solidFill>
                <a:srgbClr val="E90029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67" name="Picture 6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042"/>
            <a:ext cx="1497330" cy="34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335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091" y="1566164"/>
            <a:ext cx="5575174" cy="1470025"/>
          </a:xfrm>
        </p:spPr>
        <p:txBody>
          <a:bodyPr/>
          <a:lstStyle>
            <a:lvl1pPr>
              <a:lnSpc>
                <a:spcPct val="94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Type Title Here</a:t>
            </a:r>
            <a:br>
              <a:rPr lang="en-US" dirty="0" smtClean="0"/>
            </a:br>
            <a:r>
              <a:rPr lang="en-US" dirty="0" smtClean="0"/>
              <a:t>Not to Exceed</a:t>
            </a:r>
            <a:br>
              <a:rPr lang="en-US" dirty="0" smtClean="0"/>
            </a:br>
            <a:r>
              <a:rPr lang="en-US" dirty="0" smtClean="0"/>
              <a:t>Three Lines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14090" y="6171171"/>
            <a:ext cx="2067560" cy="464185"/>
          </a:xfrm>
        </p:spPr>
        <p:txBody>
          <a:bodyPr/>
          <a:lstStyle>
            <a:lvl1pPr>
              <a:defRPr>
                <a:solidFill>
                  <a:srgbClr val="E90029"/>
                </a:solidFill>
              </a:defRPr>
            </a:lvl1pPr>
          </a:lstStyle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EB04B68C-F2CD-470A-BD82-0E0D27AAA39E}" type="datetime1">
              <a:rPr lang="en-US" smtClean="0"/>
              <a:t>5/10/2016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274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8091" y="1623061"/>
            <a:ext cx="5291709" cy="434340"/>
          </a:xfrm>
        </p:spPr>
        <p:txBody>
          <a:bodyPr anchor="t"/>
          <a:lstStyle>
            <a:lvl1pPr>
              <a:lnSpc>
                <a:spcPct val="94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Divider Slide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27525" y="2439782"/>
            <a:ext cx="5292276" cy="2818017"/>
          </a:xfrm>
        </p:spPr>
        <p:txBody>
          <a:bodyPr anchor="t"/>
          <a:lstStyle>
            <a:lvl1pPr marL="0" indent="0" algn="l">
              <a:lnSpc>
                <a:spcPct val="94000"/>
              </a:lnSpc>
              <a:spcBef>
                <a:spcPts val="0"/>
              </a:spcBef>
              <a:buNone/>
              <a:defRPr sz="32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Additional copy or delete placeholder if not needed.</a:t>
            </a:r>
          </a:p>
        </p:txBody>
      </p:sp>
      <p:grpSp>
        <p:nvGrpSpPr>
          <p:cNvPr id="6" name="Group 5"/>
          <p:cNvGrpSpPr/>
          <p:nvPr userDrawn="1"/>
        </p:nvGrpSpPr>
        <p:grpSpPr>
          <a:xfrm>
            <a:off x="152400" y="0"/>
            <a:ext cx="8839200" cy="2021022"/>
            <a:chOff x="152400" y="0"/>
            <a:chExt cx="8839200" cy="2021022"/>
          </a:xfrm>
        </p:grpSpPr>
        <p:sp>
          <p:nvSpPr>
            <p:cNvPr id="70" name="Line 8"/>
            <p:cNvSpPr>
              <a:spLocks noChangeShapeType="1"/>
            </p:cNvSpPr>
            <p:nvPr/>
          </p:nvSpPr>
          <p:spPr bwMode="auto">
            <a:xfrm>
              <a:off x="601851" y="0"/>
              <a:ext cx="0" cy="2021022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3" name="Line 49"/>
            <p:cNvSpPr>
              <a:spLocks noChangeShapeType="1"/>
            </p:cNvSpPr>
            <p:nvPr/>
          </p:nvSpPr>
          <p:spPr bwMode="auto">
            <a:xfrm>
              <a:off x="6744348" y="0"/>
              <a:ext cx="0" cy="402336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4" name="Line 57"/>
            <p:cNvSpPr>
              <a:spLocks noChangeShapeType="1"/>
            </p:cNvSpPr>
            <p:nvPr/>
          </p:nvSpPr>
          <p:spPr bwMode="auto">
            <a:xfrm>
              <a:off x="7942884" y="0"/>
              <a:ext cx="0" cy="402336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5" name="Line 5"/>
            <p:cNvSpPr>
              <a:spLocks noChangeShapeType="1"/>
            </p:cNvSpPr>
            <p:nvPr/>
          </p:nvSpPr>
          <p:spPr bwMode="auto">
            <a:xfrm>
              <a:off x="15240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6" name="Line 7"/>
            <p:cNvSpPr>
              <a:spLocks noChangeShapeType="1"/>
            </p:cNvSpPr>
            <p:nvPr/>
          </p:nvSpPr>
          <p:spPr bwMode="auto">
            <a:xfrm>
              <a:off x="45203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7" name="Line 9"/>
            <p:cNvSpPr>
              <a:spLocks noChangeShapeType="1"/>
            </p:cNvSpPr>
            <p:nvPr/>
          </p:nvSpPr>
          <p:spPr bwMode="auto">
            <a:xfrm>
              <a:off x="75166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8" name="Line 11"/>
            <p:cNvSpPr>
              <a:spLocks noChangeShapeType="1"/>
            </p:cNvSpPr>
            <p:nvPr/>
          </p:nvSpPr>
          <p:spPr bwMode="auto">
            <a:xfrm>
              <a:off x="105130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9" name="Line 13"/>
            <p:cNvSpPr>
              <a:spLocks noChangeShapeType="1"/>
            </p:cNvSpPr>
            <p:nvPr/>
          </p:nvSpPr>
          <p:spPr bwMode="auto">
            <a:xfrm>
              <a:off x="135093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0" name="Line 15"/>
            <p:cNvSpPr>
              <a:spLocks noChangeShapeType="1"/>
            </p:cNvSpPr>
            <p:nvPr/>
          </p:nvSpPr>
          <p:spPr bwMode="auto">
            <a:xfrm>
              <a:off x="165057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1" name="Line 17"/>
            <p:cNvSpPr>
              <a:spLocks noChangeShapeType="1"/>
            </p:cNvSpPr>
            <p:nvPr/>
          </p:nvSpPr>
          <p:spPr bwMode="auto">
            <a:xfrm>
              <a:off x="195020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2" name="Line 19"/>
            <p:cNvSpPr>
              <a:spLocks noChangeShapeType="1"/>
            </p:cNvSpPr>
            <p:nvPr/>
          </p:nvSpPr>
          <p:spPr bwMode="auto">
            <a:xfrm>
              <a:off x="224983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3" name="Line 21"/>
            <p:cNvSpPr>
              <a:spLocks noChangeShapeType="1"/>
            </p:cNvSpPr>
            <p:nvPr/>
          </p:nvSpPr>
          <p:spPr bwMode="auto">
            <a:xfrm>
              <a:off x="254947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4" name="Line 23"/>
            <p:cNvSpPr>
              <a:spLocks noChangeShapeType="1"/>
            </p:cNvSpPr>
            <p:nvPr/>
          </p:nvSpPr>
          <p:spPr bwMode="auto">
            <a:xfrm>
              <a:off x="284910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5" name="Line 25"/>
            <p:cNvSpPr>
              <a:spLocks noChangeShapeType="1"/>
            </p:cNvSpPr>
            <p:nvPr/>
          </p:nvSpPr>
          <p:spPr bwMode="auto">
            <a:xfrm>
              <a:off x="314874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6" name="Line 27"/>
            <p:cNvSpPr>
              <a:spLocks noChangeShapeType="1"/>
            </p:cNvSpPr>
            <p:nvPr/>
          </p:nvSpPr>
          <p:spPr bwMode="auto">
            <a:xfrm>
              <a:off x="344837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7" name="Line 29"/>
            <p:cNvSpPr>
              <a:spLocks noChangeShapeType="1"/>
            </p:cNvSpPr>
            <p:nvPr/>
          </p:nvSpPr>
          <p:spPr bwMode="auto">
            <a:xfrm>
              <a:off x="374800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8" name="Line 31"/>
            <p:cNvSpPr>
              <a:spLocks noChangeShapeType="1"/>
            </p:cNvSpPr>
            <p:nvPr/>
          </p:nvSpPr>
          <p:spPr bwMode="auto">
            <a:xfrm>
              <a:off x="404764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9" name="Line 33"/>
            <p:cNvSpPr>
              <a:spLocks noChangeShapeType="1"/>
            </p:cNvSpPr>
            <p:nvPr/>
          </p:nvSpPr>
          <p:spPr bwMode="auto">
            <a:xfrm>
              <a:off x="434727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0" name="Line 35"/>
            <p:cNvSpPr>
              <a:spLocks noChangeShapeType="1"/>
            </p:cNvSpPr>
            <p:nvPr/>
          </p:nvSpPr>
          <p:spPr bwMode="auto">
            <a:xfrm>
              <a:off x="464691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1" name="Line 37"/>
            <p:cNvSpPr>
              <a:spLocks noChangeShapeType="1"/>
            </p:cNvSpPr>
            <p:nvPr/>
          </p:nvSpPr>
          <p:spPr bwMode="auto">
            <a:xfrm>
              <a:off x="494654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2" name="Line 39"/>
            <p:cNvSpPr>
              <a:spLocks noChangeShapeType="1"/>
            </p:cNvSpPr>
            <p:nvPr/>
          </p:nvSpPr>
          <p:spPr bwMode="auto">
            <a:xfrm>
              <a:off x="524617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3" name="Line 41"/>
            <p:cNvSpPr>
              <a:spLocks noChangeShapeType="1"/>
            </p:cNvSpPr>
            <p:nvPr/>
          </p:nvSpPr>
          <p:spPr bwMode="auto">
            <a:xfrm>
              <a:off x="554581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4" name="Line 43"/>
            <p:cNvSpPr>
              <a:spLocks noChangeShapeType="1"/>
            </p:cNvSpPr>
            <p:nvPr/>
          </p:nvSpPr>
          <p:spPr bwMode="auto">
            <a:xfrm>
              <a:off x="584544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5" name="Line 45"/>
            <p:cNvSpPr>
              <a:spLocks noChangeShapeType="1"/>
            </p:cNvSpPr>
            <p:nvPr/>
          </p:nvSpPr>
          <p:spPr bwMode="auto">
            <a:xfrm>
              <a:off x="614508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6" name="Line 47"/>
            <p:cNvSpPr>
              <a:spLocks noChangeShapeType="1"/>
            </p:cNvSpPr>
            <p:nvPr/>
          </p:nvSpPr>
          <p:spPr bwMode="auto">
            <a:xfrm>
              <a:off x="6444714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7" name="Line 51"/>
            <p:cNvSpPr>
              <a:spLocks noChangeShapeType="1"/>
            </p:cNvSpPr>
            <p:nvPr/>
          </p:nvSpPr>
          <p:spPr bwMode="auto">
            <a:xfrm>
              <a:off x="704398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8" name="Line 52"/>
            <p:cNvSpPr>
              <a:spLocks noChangeShapeType="1"/>
            </p:cNvSpPr>
            <p:nvPr/>
          </p:nvSpPr>
          <p:spPr bwMode="auto">
            <a:xfrm>
              <a:off x="7193799" y="0"/>
              <a:ext cx="0" cy="121920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9" name="Line 53"/>
            <p:cNvSpPr>
              <a:spLocks noChangeShapeType="1"/>
            </p:cNvSpPr>
            <p:nvPr/>
          </p:nvSpPr>
          <p:spPr bwMode="auto">
            <a:xfrm>
              <a:off x="734361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0" name="Line 55"/>
            <p:cNvSpPr>
              <a:spLocks noChangeShapeType="1"/>
            </p:cNvSpPr>
            <p:nvPr/>
          </p:nvSpPr>
          <p:spPr bwMode="auto">
            <a:xfrm>
              <a:off x="7643250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1" name="Line 59"/>
            <p:cNvSpPr>
              <a:spLocks noChangeShapeType="1"/>
            </p:cNvSpPr>
            <p:nvPr/>
          </p:nvSpPr>
          <p:spPr bwMode="auto">
            <a:xfrm>
              <a:off x="8242518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2" name="Line 61"/>
            <p:cNvSpPr>
              <a:spLocks noChangeShapeType="1"/>
            </p:cNvSpPr>
            <p:nvPr/>
          </p:nvSpPr>
          <p:spPr bwMode="auto">
            <a:xfrm>
              <a:off x="8542152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3" name="Line 6"/>
            <p:cNvSpPr>
              <a:spLocks noChangeShapeType="1"/>
            </p:cNvSpPr>
            <p:nvPr/>
          </p:nvSpPr>
          <p:spPr bwMode="auto">
            <a:xfrm>
              <a:off x="302217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4" name="Line 10"/>
            <p:cNvSpPr>
              <a:spLocks noChangeShapeType="1"/>
            </p:cNvSpPr>
            <p:nvPr/>
          </p:nvSpPr>
          <p:spPr bwMode="auto">
            <a:xfrm>
              <a:off x="901485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5" name="Line 14"/>
            <p:cNvSpPr>
              <a:spLocks noChangeShapeType="1"/>
            </p:cNvSpPr>
            <p:nvPr/>
          </p:nvSpPr>
          <p:spPr bwMode="auto">
            <a:xfrm>
              <a:off x="1500753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6" name="Line 18"/>
            <p:cNvSpPr>
              <a:spLocks noChangeShapeType="1"/>
            </p:cNvSpPr>
            <p:nvPr/>
          </p:nvSpPr>
          <p:spPr bwMode="auto">
            <a:xfrm>
              <a:off x="2100021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7" name="Line 22"/>
            <p:cNvSpPr>
              <a:spLocks noChangeShapeType="1"/>
            </p:cNvSpPr>
            <p:nvPr/>
          </p:nvSpPr>
          <p:spPr bwMode="auto">
            <a:xfrm>
              <a:off x="2699289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8" name="Line 26"/>
            <p:cNvSpPr>
              <a:spLocks noChangeShapeType="1"/>
            </p:cNvSpPr>
            <p:nvPr/>
          </p:nvSpPr>
          <p:spPr bwMode="auto">
            <a:xfrm>
              <a:off x="3298557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9" name="Line 30"/>
            <p:cNvSpPr>
              <a:spLocks noChangeShapeType="1"/>
            </p:cNvSpPr>
            <p:nvPr/>
          </p:nvSpPr>
          <p:spPr bwMode="auto">
            <a:xfrm>
              <a:off x="3897825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0" name="Line 34"/>
            <p:cNvSpPr>
              <a:spLocks noChangeShapeType="1"/>
            </p:cNvSpPr>
            <p:nvPr/>
          </p:nvSpPr>
          <p:spPr bwMode="auto">
            <a:xfrm>
              <a:off x="4497093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1" name="Line 38"/>
            <p:cNvSpPr>
              <a:spLocks noChangeShapeType="1"/>
            </p:cNvSpPr>
            <p:nvPr/>
          </p:nvSpPr>
          <p:spPr bwMode="auto">
            <a:xfrm>
              <a:off x="5096361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2" name="Line 42"/>
            <p:cNvSpPr>
              <a:spLocks noChangeShapeType="1"/>
            </p:cNvSpPr>
            <p:nvPr/>
          </p:nvSpPr>
          <p:spPr bwMode="auto">
            <a:xfrm>
              <a:off x="5695629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" name="Line 46"/>
            <p:cNvSpPr>
              <a:spLocks noChangeShapeType="1"/>
            </p:cNvSpPr>
            <p:nvPr/>
          </p:nvSpPr>
          <p:spPr bwMode="auto">
            <a:xfrm>
              <a:off x="6294897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4" name="Line 50"/>
            <p:cNvSpPr>
              <a:spLocks noChangeShapeType="1"/>
            </p:cNvSpPr>
            <p:nvPr/>
          </p:nvSpPr>
          <p:spPr bwMode="auto">
            <a:xfrm>
              <a:off x="6894165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" name="Line 54"/>
            <p:cNvSpPr>
              <a:spLocks noChangeShapeType="1"/>
            </p:cNvSpPr>
            <p:nvPr/>
          </p:nvSpPr>
          <p:spPr bwMode="auto">
            <a:xfrm>
              <a:off x="7493433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6" name="Line 58"/>
            <p:cNvSpPr>
              <a:spLocks noChangeShapeType="1"/>
            </p:cNvSpPr>
            <p:nvPr/>
          </p:nvSpPr>
          <p:spPr bwMode="auto">
            <a:xfrm>
              <a:off x="8092701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7" name="Line 62"/>
            <p:cNvSpPr>
              <a:spLocks noChangeShapeType="1"/>
            </p:cNvSpPr>
            <p:nvPr/>
          </p:nvSpPr>
          <p:spPr bwMode="auto">
            <a:xfrm>
              <a:off x="8691969" y="0"/>
              <a:ext cx="0" cy="81026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8" name="Line 63"/>
            <p:cNvSpPr>
              <a:spLocks noChangeShapeType="1"/>
            </p:cNvSpPr>
            <p:nvPr/>
          </p:nvSpPr>
          <p:spPr bwMode="auto">
            <a:xfrm>
              <a:off x="8841786" y="0"/>
              <a:ext cx="0" cy="40339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9" name="Line 12"/>
            <p:cNvSpPr>
              <a:spLocks noChangeShapeType="1"/>
            </p:cNvSpPr>
            <p:nvPr/>
          </p:nvSpPr>
          <p:spPr bwMode="auto">
            <a:xfrm>
              <a:off x="1201119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0" name="Line 16"/>
            <p:cNvSpPr>
              <a:spLocks noChangeShapeType="1"/>
            </p:cNvSpPr>
            <p:nvPr/>
          </p:nvSpPr>
          <p:spPr bwMode="auto">
            <a:xfrm>
              <a:off x="1800387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1" name="Line 20"/>
            <p:cNvSpPr>
              <a:spLocks noChangeShapeType="1"/>
            </p:cNvSpPr>
            <p:nvPr/>
          </p:nvSpPr>
          <p:spPr bwMode="auto">
            <a:xfrm>
              <a:off x="2399655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2" name="Line 24"/>
            <p:cNvSpPr>
              <a:spLocks noChangeShapeType="1"/>
            </p:cNvSpPr>
            <p:nvPr/>
          </p:nvSpPr>
          <p:spPr bwMode="auto">
            <a:xfrm>
              <a:off x="2998923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3" name="Line 28"/>
            <p:cNvSpPr>
              <a:spLocks noChangeShapeType="1"/>
            </p:cNvSpPr>
            <p:nvPr/>
          </p:nvSpPr>
          <p:spPr bwMode="auto">
            <a:xfrm>
              <a:off x="3598191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4" name="Line 32"/>
            <p:cNvSpPr>
              <a:spLocks noChangeShapeType="1"/>
            </p:cNvSpPr>
            <p:nvPr/>
          </p:nvSpPr>
          <p:spPr bwMode="auto">
            <a:xfrm>
              <a:off x="4197459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5" name="Line 36"/>
            <p:cNvSpPr>
              <a:spLocks noChangeShapeType="1"/>
            </p:cNvSpPr>
            <p:nvPr/>
          </p:nvSpPr>
          <p:spPr bwMode="auto">
            <a:xfrm>
              <a:off x="4796727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6" name="Line 40"/>
            <p:cNvSpPr>
              <a:spLocks noChangeShapeType="1"/>
            </p:cNvSpPr>
            <p:nvPr/>
          </p:nvSpPr>
          <p:spPr bwMode="auto">
            <a:xfrm>
              <a:off x="5395995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7" name="Line 44"/>
            <p:cNvSpPr>
              <a:spLocks noChangeShapeType="1"/>
            </p:cNvSpPr>
            <p:nvPr/>
          </p:nvSpPr>
          <p:spPr bwMode="auto">
            <a:xfrm>
              <a:off x="5995263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8" name="Line 48"/>
            <p:cNvSpPr>
              <a:spLocks noChangeShapeType="1"/>
            </p:cNvSpPr>
            <p:nvPr/>
          </p:nvSpPr>
          <p:spPr bwMode="auto">
            <a:xfrm>
              <a:off x="6594531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9" name="Line 56"/>
            <p:cNvSpPr>
              <a:spLocks noChangeShapeType="1"/>
            </p:cNvSpPr>
            <p:nvPr/>
          </p:nvSpPr>
          <p:spPr bwMode="auto">
            <a:xfrm>
              <a:off x="7793067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0" name="Line 60"/>
            <p:cNvSpPr>
              <a:spLocks noChangeShapeType="1"/>
            </p:cNvSpPr>
            <p:nvPr/>
          </p:nvSpPr>
          <p:spPr bwMode="auto">
            <a:xfrm>
              <a:off x="8392335" y="903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1" name="Line 64"/>
            <p:cNvSpPr>
              <a:spLocks noChangeShapeType="1"/>
            </p:cNvSpPr>
            <p:nvPr/>
          </p:nvSpPr>
          <p:spPr bwMode="auto">
            <a:xfrm>
              <a:off x="8991600" y="0"/>
              <a:ext cx="0" cy="1210170"/>
            </a:xfrm>
            <a:prstGeom prst="line">
              <a:avLst/>
            </a:prstGeom>
            <a:noFill/>
            <a:ln w="6350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pic>
        <p:nvPicPr>
          <p:cNvPr id="66" name="Picture 6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042"/>
            <a:ext cx="1497330" cy="34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597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473" y="1371599"/>
            <a:ext cx="7791451" cy="4727448"/>
          </a:xfrm>
        </p:spPr>
        <p:txBody>
          <a:bodyPr/>
          <a:lstStyle>
            <a:lvl2pPr>
              <a:spcBef>
                <a:spcPts val="1000"/>
              </a:spcBef>
              <a:defRPr/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24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685800"/>
            <a:ext cx="7239000" cy="457200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Add Secondary Title in Keysight Gray (28 Pt)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A63C007E-8C63-4905-B3F2-18FF8D3FFA5B}" type="datetime1">
              <a:rPr lang="en-US" smtClean="0"/>
              <a:t>5/10/2016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7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685800"/>
            <a:ext cx="7239000" cy="45720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Add Secondary Title in Keysight Gray (28 Pt)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E0FFAC48-4855-4BE6-A0EE-8D10C2FFED58}" type="datetime1">
              <a:rPr lang="en-US" smtClean="0"/>
              <a:t>5/10/2016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74" y="1562101"/>
            <a:ext cx="3819525" cy="457200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562101"/>
            <a:ext cx="3822192" cy="457200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685800"/>
            <a:ext cx="7239000" cy="45720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smtClean="0"/>
              <a:t>Add Secondary Title in Keysight Gray (28 Pt)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4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636F8FC2-EEAC-4E60-8735-E2E507E74825}" type="datetime1">
              <a:rPr lang="en-US" smtClean="0"/>
              <a:t>5/10/2016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2475" y="1211580"/>
            <a:ext cx="3822192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475" y="1912300"/>
            <a:ext cx="3822192" cy="420624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6800" y="1211580"/>
            <a:ext cx="3822192" cy="639762"/>
          </a:xfrm>
        </p:spPr>
        <p:txBody>
          <a:bodyPr anchor="b"/>
          <a:lstStyle>
            <a:lvl1pPr marL="0" indent="0">
              <a:buNone/>
              <a:defRPr sz="18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1912300"/>
            <a:ext cx="3822192" cy="420624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90029"/>
                </a:solidFill>
              </a:defRPr>
            </a:lvl1pPr>
          </a:lstStyle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3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559D97F2-CAE5-4F90-8996-5518B2FA5D0E}" type="datetime1">
              <a:rPr lang="en-US" smtClean="0"/>
              <a:t>5/10/2016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840" y="152400"/>
            <a:ext cx="7192010" cy="5143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52475" y="1211580"/>
            <a:ext cx="4947286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475" y="1912300"/>
            <a:ext cx="4947286" cy="420624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/>
            </a:lvl1pPr>
            <a:lvl2pPr>
              <a:spcBef>
                <a:spcPts val="1000"/>
              </a:spcBef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996940" y="1211580"/>
            <a:ext cx="2689860" cy="639762"/>
          </a:xfrm>
        </p:spPr>
        <p:txBody>
          <a:bodyPr anchor="b"/>
          <a:lstStyle>
            <a:lvl1pPr marL="0" indent="0">
              <a:buNone/>
              <a:defRPr sz="12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Type Subtitle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6940" y="1912300"/>
            <a:ext cx="2689860" cy="4206240"/>
          </a:xfrm>
        </p:spPr>
        <p:txBody>
          <a:bodyPr vert="horz" lIns="0" tIns="0" rIns="0" bIns="0" rtlCol="0">
            <a:noAutofit/>
          </a:bodyPr>
          <a:lstStyle>
            <a:lvl1pPr marL="130175" indent="-130175">
              <a:spcBef>
                <a:spcPts val="800"/>
              </a:spcBef>
              <a:defRPr lang="en-US" sz="1200" smtClean="0"/>
            </a:lvl1pPr>
            <a:lvl2pPr marL="347663" indent="-114300">
              <a:spcBef>
                <a:spcPts val="300"/>
              </a:spcBef>
              <a:defRPr lang="en-US" sz="1200" smtClean="0"/>
            </a:lvl2pPr>
            <a:lvl3pPr marL="576263" indent="-114300">
              <a:spcBef>
                <a:spcPts val="200"/>
              </a:spcBef>
              <a:defRPr lang="en-US" sz="1200" smtClean="0"/>
            </a:lvl3pPr>
            <a:lvl4pPr marL="804863" indent="-114300">
              <a:spcBef>
                <a:spcPts val="200"/>
              </a:spcBef>
              <a:defRPr lang="en-US" sz="1000" smtClean="0"/>
            </a:lvl4pPr>
            <a:lvl5pPr marL="971550" indent="-114300">
              <a:spcBef>
                <a:spcPts val="200"/>
              </a:spcBef>
              <a:defRPr lang="en-US"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3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5042DA7C-43AD-4CCD-B076-1BD838EC6D10}" type="datetime1">
              <a:rPr lang="en-US" smtClean="0"/>
              <a:t>5/10/2016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01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1840" y="228600"/>
            <a:ext cx="7192010" cy="51435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473" y="1371600"/>
            <a:ext cx="7791451" cy="47274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33725" y="6171171"/>
            <a:ext cx="2828925" cy="46418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ctr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r>
              <a:rPr lang="en-US" smtClean="0"/>
              <a:t>DesignCon 2015    © Keysight Technologies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528" y="6492826"/>
            <a:ext cx="275272" cy="21277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ct val="110000"/>
              </a:lnSpc>
              <a:defRPr sz="900">
                <a:solidFill>
                  <a:srgbClr val="E90029"/>
                </a:solidFill>
              </a:defRPr>
            </a:lvl1pPr>
          </a:lstStyle>
          <a:p>
            <a:fld id="{0D558541-60C9-42A2-8392-FF12533A6B7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" y="6343042"/>
            <a:ext cx="1497330" cy="346050"/>
          </a:xfrm>
          <a:prstGeom prst="rect">
            <a:avLst/>
          </a:prstGeom>
        </p:spPr>
      </p:pic>
      <p:sp>
        <p:nvSpPr>
          <p:cNvPr id="15" name="Line 7"/>
          <p:cNvSpPr>
            <a:spLocks noChangeShapeType="1"/>
          </p:cNvSpPr>
          <p:nvPr/>
        </p:nvSpPr>
        <p:spPr bwMode="auto">
          <a:xfrm>
            <a:off x="6742655" y="6264275"/>
            <a:ext cx="0" cy="403390"/>
          </a:xfrm>
          <a:prstGeom prst="line">
            <a:avLst/>
          </a:prstGeom>
          <a:noFill/>
          <a:ln w="6350" cap="flat">
            <a:solidFill>
              <a:srgbClr val="E90029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" name="Line 7"/>
          <p:cNvSpPr>
            <a:spLocks noChangeShapeType="1"/>
          </p:cNvSpPr>
          <p:nvPr/>
        </p:nvSpPr>
        <p:spPr bwMode="auto">
          <a:xfrm>
            <a:off x="7941580" y="6264275"/>
            <a:ext cx="0" cy="403390"/>
          </a:xfrm>
          <a:prstGeom prst="line">
            <a:avLst/>
          </a:prstGeom>
          <a:noFill/>
          <a:ln w="6350" cap="flat">
            <a:solidFill>
              <a:srgbClr val="E90029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8053449" y="6565112"/>
            <a:ext cx="269304" cy="140488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pPr>
              <a:lnSpc>
                <a:spcPct val="110000"/>
              </a:lnSpc>
            </a:pPr>
            <a:r>
              <a:rPr lang="en-US" sz="900" dirty="0" smtClean="0">
                <a:solidFill>
                  <a:srgbClr val="E90029"/>
                </a:solidFill>
              </a:rPr>
              <a:t>Page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053449" y="6150942"/>
            <a:ext cx="1090551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accent5"/>
                </a:solidFill>
              </a:defRPr>
            </a:lvl1pPr>
          </a:lstStyle>
          <a:p>
            <a:fld id="{506CF42C-4D0C-4AC8-A420-0FBA5FDA79AE}" type="datetime1">
              <a:rPr lang="en-US" smtClean="0"/>
              <a:t>5/10/2016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59" r:id="rId3"/>
    <p:sldLayoutId id="2147483662" r:id="rId4"/>
    <p:sldLayoutId id="2147483650" r:id="rId5"/>
    <p:sldLayoutId id="2147483654" r:id="rId6"/>
    <p:sldLayoutId id="2147483652" r:id="rId7"/>
    <p:sldLayoutId id="2147483653" r:id="rId8"/>
    <p:sldLayoutId id="2147483663" r:id="rId9"/>
    <p:sldLayoutId id="2147483671" r:id="rId10"/>
    <p:sldLayoutId id="2147483665" r:id="rId11"/>
    <p:sldLayoutId id="2147483672" r:id="rId12"/>
    <p:sldLayoutId id="2147483656" r:id="rId13"/>
    <p:sldLayoutId id="2147483655" r:id="rId14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rgbClr val="E90029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87375" indent="-169863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8525" indent="-155575" algn="l" defTabSz="893763" rtl="0" eaLnBrk="1" latinLnBrk="0" hangingPunct="1">
        <a:spcBef>
          <a:spcPts val="600"/>
        </a:spcBef>
        <a:buClr>
          <a:srgbClr val="9C9C9C"/>
        </a:buClr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177925" indent="-161925" algn="l" defTabSz="914400" rtl="0" eaLnBrk="1" latinLnBrk="0" hangingPunct="1">
        <a:spcBef>
          <a:spcPts val="4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97025" indent="-285750" algn="l" defTabSz="914400" rtl="0" eaLnBrk="1" latinLnBrk="0" hangingPunct="1">
        <a:spcBef>
          <a:spcPts val="300"/>
        </a:spcBef>
        <a:buFont typeface="Arial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240.png"/><Relationship Id="rId7" Type="http://schemas.openxmlformats.org/officeDocument/2006/relationships/image" Target="../media/image34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13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0.png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2.png"/><Relationship Id="rId7" Type="http://schemas.openxmlformats.org/officeDocument/2006/relationships/image" Target="../media/image13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80.png"/><Relationship Id="rId7" Type="http://schemas.openxmlformats.org/officeDocument/2006/relationships/image" Target="../media/image2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13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40.png"/><Relationship Id="rId7" Type="http://schemas.openxmlformats.org/officeDocument/2006/relationships/image" Target="../media/image30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1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5/10/2016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616136" y="1897392"/>
            <a:ext cx="6538308" cy="514350"/>
          </a:xfrm>
        </p:spPr>
        <p:txBody>
          <a:bodyPr/>
          <a:lstStyle/>
          <a:p>
            <a:r>
              <a:rPr lang="en-US" sz="4400" dirty="0" smtClean="0"/>
              <a:t>AMI Simulation Flow Round </a:t>
            </a:r>
            <a:r>
              <a:rPr lang="en-US" sz="4400" dirty="0"/>
              <a:t>3</a:t>
            </a:r>
            <a:endParaRPr lang="en-US" sz="4400" dirty="0"/>
          </a:p>
        </p:txBody>
      </p:sp>
      <p:sp>
        <p:nvSpPr>
          <p:cNvPr id="12" name="Title 2"/>
          <p:cNvSpPr txBox="1">
            <a:spLocks/>
          </p:cNvSpPr>
          <p:nvPr/>
        </p:nvSpPr>
        <p:spPr>
          <a:xfrm>
            <a:off x="3645352" y="3083491"/>
            <a:ext cx="2191776" cy="51435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E90029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Fangyi</a:t>
            </a:r>
            <a:r>
              <a:rPr lang="en-US" dirty="0" smtClean="0"/>
              <a:t> Rao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18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52" name="TextBox 151"/>
              <p:cNvSpPr txBox="1"/>
              <p:nvPr/>
            </p:nvSpPr>
            <p:spPr>
              <a:xfrm>
                <a:off x="6412574" y="2537153"/>
                <a:ext cx="1444304" cy="4468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rtlCol="0">
                <a:spAutoFit/>
              </a:bodyPr>
              <a:lstStyle/>
              <a:p>
                <a:pPr algn="ctr"/>
                <a:r>
                  <a:rPr lang="en-US" sz="1000" dirty="0" smtClean="0"/>
                  <a:t>(</a:t>
                </a:r>
                <a:r>
                  <a:rPr lang="en-US" sz="1000" dirty="0" smtClean="0"/>
                  <a:t>cursor aligned 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000" dirty="0"/>
                  <a:t> </a:t>
                </a:r>
                <a:r>
                  <a:rPr lang="en-US" sz="1000" dirty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0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000" dirty="0" smtClean="0"/>
                  <a:t>)</a:t>
                </a:r>
                <a:endParaRPr lang="en-US" sz="1000" dirty="0" smtClean="0"/>
              </a:p>
            </p:txBody>
          </p:sp>
        </mc:Choice>
        <mc:Fallback>
          <p:sp>
            <p:nvSpPr>
              <p:cNvPr id="152" name="TextBox 1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2574" y="2537153"/>
                <a:ext cx="1444304" cy="44685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5/10/2016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01616" y="228004"/>
            <a:ext cx="7192010" cy="514350"/>
          </a:xfrm>
        </p:spPr>
        <p:txBody>
          <a:bodyPr/>
          <a:lstStyle/>
          <a:p>
            <a:r>
              <a:rPr lang="en-US" dirty="0" smtClean="0"/>
              <a:t>Redriver Statistical Flow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1354768" y="1037994"/>
                <a:ext cx="2620974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4768" y="1037994"/>
                <a:ext cx="2620974" cy="413190"/>
              </a:xfrm>
              <a:prstGeom prst="rect">
                <a:avLst/>
              </a:prstGeom>
              <a:blipFill rotWithShape="0">
                <a:blip r:embed="rId3"/>
                <a:stretch>
                  <a:fillRect l="-1163" b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/>
          <p:cNvGrpSpPr/>
          <p:nvPr/>
        </p:nvGrpSpPr>
        <p:grpSpPr>
          <a:xfrm>
            <a:off x="1850938" y="1556046"/>
            <a:ext cx="1814422" cy="577553"/>
            <a:chOff x="1140344" y="2457121"/>
            <a:chExt cx="1814422" cy="577553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37887" y="2614479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57939" y="2614478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35071" y="2614787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140344" y="2457121"/>
              <a:ext cx="1299637" cy="577553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16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𝑹𝒙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blipFill rotWithShape="0">
                <a:blip r:embed="rId4"/>
                <a:stretch>
                  <a:fillRect b="-5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4775" y="3622204"/>
            <a:ext cx="3617825" cy="594449"/>
            <a:chOff x="-663059" y="4294299"/>
            <a:chExt cx="3617825" cy="594449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51612" y="4466375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67258" y="4465543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34019" y="446637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-663059" y="4294299"/>
              <a:ext cx="3103040" cy="594449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TextBox 126"/>
              <p:cNvSpPr txBox="1"/>
              <p:nvPr/>
            </p:nvSpPr>
            <p:spPr>
              <a:xfrm>
                <a:off x="7685353" y="1138350"/>
                <a:ext cx="1081898" cy="45550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𝑹𝒙𝑵𝒐𝒏𝑫𝑭𝑬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5353" y="1138350"/>
                <a:ext cx="1081898" cy="455509"/>
              </a:xfrm>
              <a:prstGeom prst="rect">
                <a:avLst/>
              </a:prstGeom>
              <a:blipFill rotWithShape="0">
                <a:blip r:embed="rId5"/>
                <a:stretch>
                  <a:fillRect l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2" name="TextBox 141"/>
              <p:cNvSpPr txBox="1"/>
              <p:nvPr/>
            </p:nvSpPr>
            <p:spPr>
              <a:xfrm>
                <a:off x="5399930" y="3005031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930" y="3005031"/>
                <a:ext cx="1081898" cy="399981"/>
              </a:xfrm>
              <a:prstGeom prst="rect">
                <a:avLst/>
              </a:prstGeom>
              <a:blipFill rotWithShape="0">
                <a:blip r:embed="rId6"/>
                <a:stretch>
                  <a:fillRect l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6343069" y="1555638"/>
            <a:ext cx="2529529" cy="1211531"/>
            <a:chOff x="5414321" y="2457121"/>
            <a:chExt cx="2529529" cy="1211531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29301" y="2614883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14484" y="2612928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6651259" y="2457121"/>
              <a:ext cx="1292591" cy="583803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32192" y="2625230"/>
              <a:ext cx="104772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74485" y="3141708"/>
              <a:ext cx="959815" cy="526944"/>
              <a:chOff x="6774485" y="3068519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53714" y="3134513"/>
                <a:ext cx="784025" cy="354867"/>
                <a:chOff x="7159825" y="3166834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59825" y="3166834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227948" y="3209184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74485" y="3068519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/>
              <p:cNvSpPr txBox="1"/>
              <p:nvPr/>
            </p:nvSpPr>
            <p:spPr>
              <a:xfrm>
                <a:off x="6996914" y="2203162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6914" y="2203162"/>
                <a:ext cx="785343" cy="378565"/>
              </a:xfrm>
              <a:prstGeom prst="rect">
                <a:avLst/>
              </a:prstGeom>
              <a:blipFill rotWithShape="0">
                <a:blip r:embed="rId7"/>
                <a:stretch>
                  <a:fillRect l="-62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/>
              <p:cNvSpPr txBox="1"/>
              <p:nvPr/>
            </p:nvSpPr>
            <p:spPr>
              <a:xfrm>
                <a:off x="376863" y="4953008"/>
                <a:ext cx="8549520" cy="411716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Statistical uses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𝒕𝒐𝒕𝒂𝒍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𝑹𝒙𝑨𝒍𝒍</m:t>
                        </m:r>
                      </m:sub>
                      <m:sup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600" dirty="0" smtClean="0"/>
                  <a:t> for victim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sSubSup>
                          <m:sSubSupPr>
                            <m:ctrlPr>
                              <a:rPr lang="en-US" sz="1600" b="1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𝒑𝒂𝒓𝒕𝒊𝒂𝒍</m:t>
                            </m:r>
                          </m:sub>
                          <m:sup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𝑹𝒙</m:t>
                            </m:r>
                            <m:r>
                              <a:rPr lang="en-US" sz="1600" b="1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1600" b="1" i="1" smtClean="0">
                                <a:latin typeface="Cambria Math" panose="02040503050406030204" pitchFamily="18" charset="0"/>
                              </a:rPr>
                              <m:t>𝒊𝒏</m:t>
                            </m:r>
                          </m:sup>
                        </m:sSubSup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600" dirty="0" smtClean="0"/>
                  <a:t> for aggressors received by Rx1</a:t>
                </a:r>
                <a:endParaRPr lang="en-US" sz="1600" dirty="0"/>
              </a:p>
            </p:txBody>
          </p:sp>
        </mc:Choice>
        <mc:Fallback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863" y="4953008"/>
                <a:ext cx="8549520" cy="411716"/>
              </a:xfrm>
              <a:prstGeom prst="rect">
                <a:avLst/>
              </a:prstGeom>
              <a:blipFill rotWithShape="0">
                <a:blip r:embed="rId8"/>
                <a:stretch>
                  <a:fillRect l="-1498" b="-8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3" name="Group 62"/>
          <p:cNvGrpSpPr/>
          <p:nvPr/>
        </p:nvGrpSpPr>
        <p:grpSpPr>
          <a:xfrm>
            <a:off x="178424" y="1611951"/>
            <a:ext cx="1744145" cy="475989"/>
            <a:chOff x="1210621" y="2515293"/>
            <a:chExt cx="1744145" cy="475989"/>
          </a:xfrm>
        </p:grpSpPr>
        <p:sp>
          <p:nvSpPr>
            <p:cNvPr id="65" name="Isosceles Triangle 6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7" name="Isosceles Triangle 6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237888" y="261674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568932" y="2616748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923423" y="2612520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71" name="Straight Connector 70"/>
            <p:cNvCxnSpPr>
              <a:stCxn id="65" idx="0"/>
              <a:endCxn id="6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6" idx="3"/>
              <a:endCxn id="6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>
            <a:off x="4581655" y="1613914"/>
            <a:ext cx="1744145" cy="475989"/>
            <a:chOff x="1210621" y="2515293"/>
            <a:chExt cx="1744145" cy="475989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7" name="Isosceles Triangle 7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236528" y="2614781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569845" y="2614780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923423" y="259986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81" name="Straight Connector 80"/>
            <p:cNvCxnSpPr>
              <a:stCxn id="75" idx="0"/>
              <a:endCxn id="7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76" idx="3"/>
              <a:endCxn id="7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4546077" y="3447967"/>
            <a:ext cx="4489254" cy="910026"/>
            <a:chOff x="4461950" y="3407411"/>
            <a:chExt cx="4489254" cy="910026"/>
          </a:xfrm>
        </p:grpSpPr>
        <p:grpSp>
          <p:nvGrpSpPr>
            <p:cNvPr id="153" name="Group 152"/>
            <p:cNvGrpSpPr/>
            <p:nvPr/>
          </p:nvGrpSpPr>
          <p:grpSpPr>
            <a:xfrm>
              <a:off x="4461950" y="3407411"/>
              <a:ext cx="4489254" cy="910026"/>
              <a:chOff x="3564195" y="4169975"/>
              <a:chExt cx="4489254" cy="910026"/>
            </a:xfrm>
          </p:grpSpPr>
          <p:sp>
            <p:nvSpPr>
              <p:cNvPr id="136" name="Isosceles Triangle 135"/>
              <p:cNvSpPr/>
              <p:nvPr/>
            </p:nvSpPr>
            <p:spPr>
              <a:xfrm rot="5400000">
                <a:off x="5389269" y="4411411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6018006" y="4446918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8" name="TextBox 137"/>
              <p:cNvSpPr txBox="1"/>
              <p:nvPr/>
            </p:nvSpPr>
            <p:spPr>
              <a:xfrm>
                <a:off x="5441587" y="4485853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Tx2</a:t>
                </a:r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6140109" y="4485853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AC2</a:t>
                </a:r>
              </a:p>
            </p:txBody>
          </p:sp>
          <p:cxnSp>
            <p:nvCxnSpPr>
              <p:cNvPr id="140" name="Straight Connector 139"/>
              <p:cNvCxnSpPr>
                <a:stCxn id="136" idx="0"/>
                <a:endCxn id="137" idx="1"/>
              </p:cNvCxnSpPr>
              <p:nvPr/>
            </p:nvCxnSpPr>
            <p:spPr>
              <a:xfrm flipV="1">
                <a:off x="5840206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>
                <a:stCxn id="137" idx="3"/>
              </p:cNvCxnSpPr>
              <p:nvPr/>
            </p:nvCxnSpPr>
            <p:spPr>
              <a:xfrm>
                <a:off x="6554781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Rounded Rectangle 142"/>
              <p:cNvSpPr/>
              <p:nvPr/>
            </p:nvSpPr>
            <p:spPr>
              <a:xfrm>
                <a:off x="3564195" y="4169975"/>
                <a:ext cx="4489254" cy="910026"/>
              </a:xfrm>
              <a:prstGeom prst="roundRect">
                <a:avLst/>
              </a:pr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grpSp>
            <p:nvGrpSpPr>
              <p:cNvPr id="149" name="Group 148"/>
              <p:cNvGrpSpPr/>
              <p:nvPr/>
            </p:nvGrpSpPr>
            <p:grpSpPr>
              <a:xfrm>
                <a:off x="6732581" y="4269484"/>
                <a:ext cx="1147334" cy="354867"/>
                <a:chOff x="6732581" y="4446918"/>
                <a:chExt cx="1147334" cy="354867"/>
              </a:xfrm>
            </p:grpSpPr>
            <p:sp>
              <p:nvSpPr>
                <p:cNvPr id="144" name="Rectangle 143"/>
                <p:cNvSpPr/>
                <p:nvPr/>
              </p:nvSpPr>
              <p:spPr>
                <a:xfrm>
                  <a:off x="6732581" y="4446918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5" name="TextBox 144"/>
                <p:cNvSpPr txBox="1"/>
                <p:nvPr/>
              </p:nvSpPr>
              <p:spPr>
                <a:xfrm>
                  <a:off x="6832192" y="4485851"/>
                  <a:ext cx="1047723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Non-DFE</a:t>
                  </a:r>
                </a:p>
              </p:txBody>
            </p:sp>
          </p:grpSp>
          <p:grpSp>
            <p:nvGrpSpPr>
              <p:cNvPr id="146" name="Group 145"/>
              <p:cNvGrpSpPr/>
              <p:nvPr/>
            </p:nvGrpSpPr>
            <p:grpSpPr>
              <a:xfrm>
                <a:off x="6732581" y="4624351"/>
                <a:ext cx="1147334" cy="354867"/>
                <a:chOff x="7159825" y="3166834"/>
                <a:chExt cx="1147334" cy="354867"/>
              </a:xfrm>
            </p:grpSpPr>
            <p:sp>
              <p:nvSpPr>
                <p:cNvPr id="147" name="Rectangle 146"/>
                <p:cNvSpPr/>
                <p:nvPr/>
              </p:nvSpPr>
              <p:spPr>
                <a:xfrm>
                  <a:off x="7159825" y="3166834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7258717" y="3196439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</p:grpSp>
        <p:grpSp>
          <p:nvGrpSpPr>
            <p:cNvPr id="84" name="Group 83"/>
            <p:cNvGrpSpPr/>
            <p:nvPr/>
          </p:nvGrpSpPr>
          <p:grpSpPr>
            <a:xfrm>
              <a:off x="4555233" y="3616273"/>
              <a:ext cx="1744145" cy="475989"/>
              <a:chOff x="1210621" y="2515293"/>
              <a:chExt cx="1744145" cy="475989"/>
            </a:xfrm>
          </p:grpSpPr>
          <p:sp>
            <p:nvSpPr>
              <p:cNvPr id="85" name="Isosceles Triangle 84"/>
              <p:cNvSpPr/>
              <p:nvPr/>
            </p:nvSpPr>
            <p:spPr>
              <a:xfrm rot="5400000">
                <a:off x="118556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1814306" y="2575852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7" name="Isosceles Triangle 86"/>
              <p:cNvSpPr/>
              <p:nvPr/>
            </p:nvSpPr>
            <p:spPr>
              <a:xfrm rot="5400000">
                <a:off x="250382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1237291" y="2614787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Tx1</a:t>
                </a: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2570411" y="2614787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Rx1</a:t>
                </a: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1921897" y="2614787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AC1</a:t>
                </a:r>
              </a:p>
            </p:txBody>
          </p:sp>
          <p:cxnSp>
            <p:nvCxnSpPr>
              <p:cNvPr id="94" name="Straight Connector 93"/>
              <p:cNvCxnSpPr>
                <a:stCxn id="85" idx="0"/>
                <a:endCxn id="86" idx="1"/>
              </p:cNvCxnSpPr>
              <p:nvPr/>
            </p:nvCxnSpPr>
            <p:spPr>
              <a:xfrm flipV="1">
                <a:off x="1636506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86" idx="3"/>
                <a:endCxn id="87" idx="3"/>
              </p:cNvCxnSpPr>
              <p:nvPr/>
            </p:nvCxnSpPr>
            <p:spPr>
              <a:xfrm>
                <a:off x="2351081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Group 108"/>
          <p:cNvGrpSpPr/>
          <p:nvPr/>
        </p:nvGrpSpPr>
        <p:grpSpPr>
          <a:xfrm>
            <a:off x="214308" y="3682977"/>
            <a:ext cx="1744145" cy="475989"/>
            <a:chOff x="1210621" y="2515293"/>
            <a:chExt cx="1744145" cy="475989"/>
          </a:xfrm>
        </p:grpSpPr>
        <p:sp>
          <p:nvSpPr>
            <p:cNvPr id="110" name="Isosceles Triangle 109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2" name="Isosceles Triangle 11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1237291" y="261478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2571233" y="2614787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921897" y="2626596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116" name="Straight Connector 115"/>
            <p:cNvCxnSpPr>
              <a:stCxn id="110" idx="0"/>
              <a:endCxn id="111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>
              <a:stCxn id="111" idx="3"/>
              <a:endCxn id="11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2976304" y="1113112"/>
            <a:ext cx="2542715" cy="3563111"/>
            <a:chOff x="2996976" y="944495"/>
            <a:chExt cx="2542715" cy="3563111"/>
          </a:xfrm>
        </p:grpSpPr>
        <p:cxnSp>
          <p:nvCxnSpPr>
            <p:cNvPr id="121" name="Straight Connector 120"/>
            <p:cNvCxnSpPr/>
            <p:nvPr/>
          </p:nvCxnSpPr>
          <p:spPr>
            <a:xfrm>
              <a:off x="4172755" y="944495"/>
              <a:ext cx="17201" cy="3563111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ight Arrow 122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output</a:t>
              </a:r>
            </a:p>
            <a:p>
              <a:pPr algn="ctr"/>
              <a:r>
                <a:rPr lang="en-US" sz="1400" dirty="0" smtClean="0"/>
                <a:t>impulse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599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5/10/2016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570084" y="1675532"/>
              <a:ext cx="7979080" cy="444652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51979"/>
                    <a:gridCol w="2567836"/>
                    <a:gridCol w="1766170"/>
                    <a:gridCol w="2693095"/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Input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Output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𝑝𝑎𝑟𝑡𝑖𝑎𝑙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</a:t>
                          </a:r>
                          <a:r>
                            <a:rPr lang="en-US" sz="1400" baseline="0" dirty="0" smtClean="0"/>
                            <a:t> f</a:t>
                          </a:r>
                          <a:r>
                            <a:rPr lang="en-US" sz="1400" dirty="0" smtClean="0"/>
                            <a:t>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upstream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or output, depending on whether </a:t>
                          </a:r>
                          <a:r>
                            <a:rPr lang="en-US" sz="1400" dirty="0" err="1" smtClean="0"/>
                            <a:t>Tx</a:t>
                          </a:r>
                          <a:r>
                            <a:rPr lang="en-US" sz="1400" dirty="0" smtClean="0"/>
                            <a:t> has </a:t>
                          </a:r>
                          <a:r>
                            <a:rPr lang="en-US" sz="1400" dirty="0" err="1" smtClean="0"/>
                            <a:t>GetWave</a:t>
                          </a:r>
                          <a:r>
                            <a:rPr lang="en-US" sz="1400" dirty="0" smtClean="0"/>
                            <a:t> and whether simulation is in time</a:t>
                          </a:r>
                          <a:r>
                            <a:rPr lang="en-US" sz="1400" baseline="0" dirty="0" smtClean="0"/>
                            <a:t> domain or statistical, </a:t>
                          </a:r>
                          <a:r>
                            <a:rPr lang="en-US" sz="1400" dirty="0" smtClean="0"/>
                            <a:t>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𝑅𝑥𝑁𝑜𝑛𝐷𝐹𝐸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</a:t>
                          </a:r>
                          <a:r>
                            <a:rPr lang="en-US" sz="1400" dirty="0" smtClean="0"/>
                            <a:t>of </a:t>
                          </a:r>
                          <a:r>
                            <a:rPr lang="en-US" sz="1400" dirty="0" smtClean="0"/>
                            <a:t>Rx’s </a:t>
                          </a:r>
                          <a:r>
                            <a:rPr lang="en-US" sz="1400" dirty="0"/>
                            <a:t>non-DFE portion (including gain and  linear EQ</a:t>
                          </a:r>
                          <a:r>
                            <a:rPr lang="en-US" sz="1400" dirty="0" smtClean="0"/>
                            <a:t>)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𝑡𝑜𝑡𝑎𝑙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from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terminal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to Rx input.</a:t>
                          </a:r>
                          <a:r>
                            <a:rPr lang="en-US" sz="1400" b="0" dirty="0" smtClean="0">
                              <a:solidFill>
                                <a:schemeClr val="tx1"/>
                              </a:solidFill>
                            </a:rPr>
                            <a:t> Rx Init performs optimization based on this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𝑡𝑜𝑡𝑎𝑙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𝑅𝑥𝐴𝑙𝑙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Combined impulse of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𝑡𝑜𝑡𝑎𝑙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400" dirty="0"/>
                            <a:t> and </a:t>
                          </a:r>
                          <a:r>
                            <a:rPr lang="en-US" sz="1400" dirty="0" smtClean="0"/>
                            <a:t>the entire Rx (including gain ,</a:t>
                          </a:r>
                          <a:r>
                            <a:rPr lang="en-US" sz="1400" baseline="0" dirty="0" smtClean="0"/>
                            <a:t> </a:t>
                          </a:r>
                          <a:r>
                            <a:rPr lang="en-US" sz="1400" dirty="0" smtClean="0"/>
                            <a:t>linear EQ</a:t>
                          </a:r>
                          <a:r>
                            <a:rPr lang="en-US" sz="1400" baseline="0" dirty="0" smtClean="0"/>
                            <a:t> and DFE)</a:t>
                          </a:r>
                          <a:endParaRPr lang="en-US" sz="1400" dirty="0" smtClean="0"/>
                        </a:p>
                        <a:p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Empty place holder for Rx Init to return DFE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dirty="0" smtClean="0"/>
                            <a:t>Rx DFE. Aligned cursors</a:t>
                          </a:r>
                          <a:r>
                            <a:rPr lang="en-US" sz="1400" baseline="0" dirty="0" smtClean="0"/>
                            <a:t> </a:t>
                          </a:r>
                          <a:r>
                            <a:rPr lang="en-US" sz="1400" dirty="0" smtClean="0"/>
                            <a:t>to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𝑝𝑎𝑟𝑡𝑖𝑎𝑙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</m:t>
                              </m:r>
                              <m:sSubSup>
                                <m:sSubSup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𝑅𝑥𝑁𝑜𝑛𝐷𝐹𝐸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𝑜𝑢𝑡</m:t>
                                  </m:r>
                                </m:sup>
                              </m:sSubSup>
                            </m:oMath>
                          </a14:m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𝑥𝑡𝑙𝑘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Impulses from aggressors 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𝑥𝑡𝑙𝑘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Combined impulse of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𝑥𝑡𝑙𝑘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400" dirty="0"/>
                            <a:t> and Rx’s non-DFE portion (including gain and  linear EQ</a:t>
                          </a:r>
                          <a:r>
                            <a:rPr lang="en-US" sz="1400" dirty="0" smtClean="0"/>
                            <a:t>)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1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570084" y="1675532"/>
              <a:ext cx="7979080" cy="444652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51979"/>
                    <a:gridCol w="2567836"/>
                    <a:gridCol w="1766170"/>
                    <a:gridCol w="2693095"/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Input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Output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1371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54667" r="-741026" b="-17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</a:t>
                          </a:r>
                          <a:r>
                            <a:rPr lang="en-US" sz="1400" baseline="0" dirty="0" smtClean="0"/>
                            <a:t> f</a:t>
                          </a:r>
                          <a:r>
                            <a:rPr lang="en-US" sz="1400" dirty="0" smtClean="0"/>
                            <a:t>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upstream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or output, depending on whether </a:t>
                          </a:r>
                          <a:r>
                            <a:rPr lang="en-US" sz="1400" dirty="0" err="1" smtClean="0"/>
                            <a:t>Tx</a:t>
                          </a:r>
                          <a:r>
                            <a:rPr lang="en-US" sz="1400" dirty="0" smtClean="0"/>
                            <a:t> has </a:t>
                          </a:r>
                          <a:r>
                            <a:rPr lang="en-US" sz="1400" dirty="0" err="1" smtClean="0"/>
                            <a:t>GetWave</a:t>
                          </a:r>
                          <a:r>
                            <a:rPr lang="en-US" sz="1400" dirty="0" smtClean="0"/>
                            <a:t> and whether simulation is in time</a:t>
                          </a:r>
                          <a:r>
                            <a:rPr lang="en-US" sz="1400" baseline="0" dirty="0" smtClean="0"/>
                            <a:t> domain or statistical, </a:t>
                          </a:r>
                          <a:r>
                            <a:rPr lang="en-US" sz="1400" dirty="0" smtClean="0"/>
                            <a:t>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54667" r="-153103" b="-17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</a:t>
                          </a:r>
                          <a:r>
                            <a:rPr lang="en-US" sz="1400" dirty="0" smtClean="0"/>
                            <a:t>of </a:t>
                          </a:r>
                          <a:r>
                            <a:rPr lang="en-US" sz="1400" dirty="0" smtClean="0"/>
                            <a:t>Rx’s </a:t>
                          </a:r>
                          <a:r>
                            <a:rPr lang="en-US" sz="1400" dirty="0"/>
                            <a:t>non-DFE portion (including gain and  linear EQ</a:t>
                          </a:r>
                          <a:r>
                            <a:rPr lang="en-US" sz="1400" dirty="0" smtClean="0"/>
                            <a:t>)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98279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214815" r="-741026" b="-1438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from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terminal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to Rx input.</a:t>
                          </a:r>
                          <a:r>
                            <a:rPr lang="en-US" sz="1400" b="0" dirty="0" smtClean="0">
                              <a:solidFill>
                                <a:schemeClr val="tx1"/>
                              </a:solidFill>
                            </a:rPr>
                            <a:t> Rx Init performs optimization based on this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214815" r="-153103" b="-1438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214815" r="-452" b="-143827"/>
                          </a:stretch>
                        </a:blipFill>
                      </a:tcPr>
                    </a:tc>
                  </a:tr>
                  <a:tr h="58102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531250" r="-741026" b="-1427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Empty place holder for Rx Init to return DFE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531250" r="-153103" b="-1427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531250" r="-452" b="-142708"/>
                          </a:stretch>
                        </a:blipFill>
                      </a:tcPr>
                    </a:tc>
                  </a:tr>
                  <a:tr h="76943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480952" r="-741026" b="-87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Impulses from aggressors 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480952" r="-153103" b="-87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480952" r="-452" b="-873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8" name="TextBox 7"/>
          <p:cNvSpPr txBox="1"/>
          <p:nvPr/>
        </p:nvSpPr>
        <p:spPr>
          <a:xfrm>
            <a:off x="570084" y="809503"/>
            <a:ext cx="8242000" cy="723275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No change to Tx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Augment Rx </a:t>
            </a:r>
            <a:r>
              <a:rPr lang="en-US" dirty="0" err="1" smtClean="0"/>
              <a:t>Init</a:t>
            </a:r>
            <a:r>
              <a:rPr lang="en-US" dirty="0" smtClean="0"/>
              <a:t> impulse matrix by two columns for total impulse and Rx DFE</a:t>
            </a:r>
          </a:p>
        </p:txBody>
      </p:sp>
    </p:spTree>
    <p:extLst>
      <p:ext uri="{BB962C8B-B14F-4D97-AF65-F5344CB8AC3E}">
        <p14:creationId xmlns:p14="http://schemas.microsoft.com/office/powerpoint/2010/main" val="60711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5/10/2016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Reserved Parameters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2610" y="1008634"/>
            <a:ext cx="8310869" cy="387798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err="1" smtClean="0"/>
              <a:t>New_Flow_Flag</a:t>
            </a:r>
            <a:endParaRPr lang="en-US" b="1" dirty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Boolean, In, Optional, </a:t>
            </a:r>
            <a:r>
              <a:rPr lang="en-US" dirty="0" smtClean="0"/>
              <a:t>Default=False, Format=List{False, True}</a:t>
            </a:r>
            <a:endParaRPr lang="en-US" dirty="0" smtClean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Its presence in the .</a:t>
            </a:r>
            <a:r>
              <a:rPr lang="en-US" dirty="0" err="1" smtClean="0"/>
              <a:t>ami</a:t>
            </a:r>
            <a:r>
              <a:rPr lang="en-US" dirty="0" smtClean="0"/>
              <a:t> file indicates that the model support BOTH proposed and 6.1 flow</a:t>
            </a:r>
            <a:endParaRPr lang="en-US" dirty="0" smtClean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A model that supports the proposed flow must also support the 6.1 flow</a:t>
            </a:r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If it’s not specified in the .</a:t>
            </a:r>
            <a:r>
              <a:rPr lang="en-US" dirty="0" err="1" smtClean="0"/>
              <a:t>ami</a:t>
            </a:r>
            <a:r>
              <a:rPr lang="en-US" dirty="0" smtClean="0"/>
              <a:t> file, the EDA tool executes the 6.1 flow without setting its value in </a:t>
            </a:r>
            <a:r>
              <a:rPr lang="en-US" dirty="0"/>
              <a:t>the </a:t>
            </a:r>
            <a:r>
              <a:rPr lang="en-US" i="1" dirty="0" err="1"/>
              <a:t>AMI_parameters_in</a:t>
            </a:r>
            <a:r>
              <a:rPr lang="en-US" dirty="0"/>
              <a:t> string when calling </a:t>
            </a:r>
            <a:r>
              <a:rPr lang="en-US" dirty="0" err="1"/>
              <a:t>AMI_Init</a:t>
            </a:r>
            <a:endParaRPr lang="en-US" dirty="0" smtClean="0"/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 smtClean="0"/>
              <a:t>If it’s specified and if the EDA </a:t>
            </a:r>
            <a:r>
              <a:rPr lang="en-US" dirty="0"/>
              <a:t>tool </a:t>
            </a:r>
            <a:r>
              <a:rPr lang="en-US" dirty="0" smtClean="0"/>
              <a:t>execute the proposed flow, the tool sets its value to True in the </a:t>
            </a:r>
            <a:r>
              <a:rPr lang="en-US" i="1" dirty="0" err="1" smtClean="0"/>
              <a:t>AMI_parameters_in</a:t>
            </a:r>
            <a:r>
              <a:rPr lang="en-US" dirty="0" smtClean="0"/>
              <a:t> string when calling </a:t>
            </a:r>
            <a:r>
              <a:rPr lang="en-US" dirty="0" err="1" smtClean="0"/>
              <a:t>AMI_Init</a:t>
            </a:r>
            <a:r>
              <a:rPr lang="en-US" dirty="0" smtClean="0"/>
              <a:t>, and the model functions according to the proposed flow</a:t>
            </a:r>
          </a:p>
          <a:p>
            <a:pPr marL="285750" indent="-285750">
              <a:spcBef>
                <a:spcPts val="600"/>
              </a:spcBef>
              <a:buFontTx/>
              <a:buChar char="-"/>
            </a:pPr>
            <a:r>
              <a:rPr lang="en-US" dirty="0"/>
              <a:t>If it’s specified and if the EDA tool </a:t>
            </a:r>
            <a:r>
              <a:rPr lang="en-US" dirty="0" smtClean="0"/>
              <a:t>execute </a:t>
            </a:r>
            <a:r>
              <a:rPr lang="en-US" dirty="0"/>
              <a:t>the </a:t>
            </a:r>
            <a:r>
              <a:rPr lang="en-US" dirty="0" smtClean="0"/>
              <a:t>6.1 flow</a:t>
            </a:r>
            <a:r>
              <a:rPr lang="en-US" dirty="0"/>
              <a:t>, the </a:t>
            </a:r>
            <a:r>
              <a:rPr lang="en-US" dirty="0" smtClean="0"/>
              <a:t>tool doesn’t set </a:t>
            </a:r>
            <a:r>
              <a:rPr lang="en-US" dirty="0"/>
              <a:t>its value </a:t>
            </a:r>
            <a:r>
              <a:rPr lang="en-US" dirty="0" smtClean="0"/>
              <a:t>in </a:t>
            </a:r>
            <a:r>
              <a:rPr lang="en-US" dirty="0"/>
              <a:t>the </a:t>
            </a:r>
            <a:r>
              <a:rPr lang="en-US" i="1" dirty="0" err="1"/>
              <a:t>AMI_parameters_in</a:t>
            </a:r>
            <a:r>
              <a:rPr lang="en-US" dirty="0"/>
              <a:t> string when calling </a:t>
            </a:r>
            <a:r>
              <a:rPr lang="en-US" dirty="0" err="1"/>
              <a:t>AMI_Init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99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5/10/2016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01520" y="1051316"/>
            <a:ext cx="8054590" cy="1815882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Handle </a:t>
            </a:r>
            <a:r>
              <a:rPr lang="en-US" dirty="0" err="1" smtClean="0"/>
              <a:t>Init</a:t>
            </a:r>
            <a:r>
              <a:rPr lang="en-US" dirty="0" smtClean="0"/>
              <a:t>-only Rx properly in both time domain and statistical flows for normal and redriver channels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Provide full </a:t>
            </a:r>
            <a:r>
              <a:rPr lang="en-US" dirty="0" err="1" smtClean="0"/>
              <a:t>redriver</a:t>
            </a:r>
            <a:r>
              <a:rPr lang="en-US" dirty="0" smtClean="0"/>
              <a:t> channel impulse to Rx </a:t>
            </a:r>
            <a:r>
              <a:rPr lang="en-US" dirty="0" err="1" smtClean="0"/>
              <a:t>Init</a:t>
            </a:r>
            <a:r>
              <a:rPr lang="en-US" dirty="0" smtClean="0"/>
              <a:t> for optimization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Eliminate the need for deconvolution</a:t>
            </a:r>
          </a:p>
        </p:txBody>
      </p:sp>
    </p:spTree>
    <p:extLst>
      <p:ext uri="{BB962C8B-B14F-4D97-AF65-F5344CB8AC3E}">
        <p14:creationId xmlns:p14="http://schemas.microsoft.com/office/powerpoint/2010/main" val="384053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5/10/2016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47623258"/>
                  </p:ext>
                </p:extLst>
              </p:nvPr>
            </p:nvGraphicFramePr>
            <p:xfrm>
              <a:off x="570084" y="1675532"/>
              <a:ext cx="7979080" cy="444652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51979"/>
                    <a:gridCol w="2567836"/>
                    <a:gridCol w="1766170"/>
                    <a:gridCol w="2693095"/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Input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Output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𝑝𝑎𝑟𝑡𝑖𝑎𝑙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</a:t>
                          </a:r>
                          <a:r>
                            <a:rPr lang="en-US" sz="1400" baseline="0" dirty="0" smtClean="0"/>
                            <a:t> f</a:t>
                          </a:r>
                          <a:r>
                            <a:rPr lang="en-US" sz="1400" dirty="0" smtClean="0"/>
                            <a:t>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upstream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or output, depending on whether </a:t>
                          </a:r>
                          <a:r>
                            <a:rPr lang="en-US" sz="1400" dirty="0" err="1" smtClean="0"/>
                            <a:t>Tx</a:t>
                          </a:r>
                          <a:r>
                            <a:rPr lang="en-US" sz="1400" dirty="0" smtClean="0"/>
                            <a:t> has </a:t>
                          </a:r>
                          <a:r>
                            <a:rPr lang="en-US" sz="1400" dirty="0" err="1" smtClean="0"/>
                            <a:t>GetWave</a:t>
                          </a:r>
                          <a:r>
                            <a:rPr lang="en-US" sz="1400" dirty="0" smtClean="0"/>
                            <a:t> and whether simulation is in time</a:t>
                          </a:r>
                          <a:r>
                            <a:rPr lang="en-US" sz="1400" baseline="0" dirty="0" smtClean="0"/>
                            <a:t> domain or statistical, </a:t>
                          </a:r>
                          <a:r>
                            <a:rPr lang="en-US" sz="1400" dirty="0" smtClean="0"/>
                            <a:t>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𝑅𝑥𝑁𝑜𝑛𝐷𝐹𝐸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</a:t>
                          </a:r>
                          <a:r>
                            <a:rPr lang="en-US" sz="1400" dirty="0" smtClean="0"/>
                            <a:t>of </a:t>
                          </a:r>
                          <a:r>
                            <a:rPr lang="en-US" sz="1400" dirty="0" smtClean="0"/>
                            <a:t>Rx’s </a:t>
                          </a:r>
                          <a:r>
                            <a:rPr lang="en-US" sz="1400" dirty="0"/>
                            <a:t>non-DFE portion (including gain and  linear EQ</a:t>
                          </a:r>
                          <a:r>
                            <a:rPr lang="en-US" sz="1400" dirty="0" smtClean="0"/>
                            <a:t>)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𝑡𝑜𝑡𝑎𝑙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from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terminal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to Rx input.</a:t>
                          </a:r>
                          <a:r>
                            <a:rPr lang="en-US" sz="1400" b="0" dirty="0" smtClean="0">
                              <a:solidFill>
                                <a:schemeClr val="tx1"/>
                              </a:solidFill>
                            </a:rPr>
                            <a:t> Rx Init performs optimization based on this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𝑡𝑜𝑡𝑎𝑙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𝑅𝑥𝐴𝑙𝑙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Combined impulse of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𝑡𝑜𝑡𝑎𝑙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400" dirty="0"/>
                            <a:t> and </a:t>
                          </a:r>
                          <a:r>
                            <a:rPr lang="en-US" sz="1400" dirty="0" smtClean="0"/>
                            <a:t>the entire Rx (including gain ,</a:t>
                          </a:r>
                          <a:r>
                            <a:rPr lang="en-US" sz="1400" baseline="0" dirty="0" smtClean="0"/>
                            <a:t> </a:t>
                          </a:r>
                          <a:r>
                            <a:rPr lang="en-US" sz="1400" dirty="0" smtClean="0"/>
                            <a:t>linear EQ</a:t>
                          </a:r>
                          <a:r>
                            <a:rPr lang="en-US" sz="1400" baseline="0" dirty="0" smtClean="0"/>
                            <a:t> and DFE)</a:t>
                          </a:r>
                          <a:endParaRPr lang="en-US" sz="1400" dirty="0" smtClean="0"/>
                        </a:p>
                        <a:p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Empty place holder for Rx Init to return DFE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𝑅𝑥𝐷𝐹𝐸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400" dirty="0" smtClean="0"/>
                            <a:t>Rx DFE. Aligned cursors</a:t>
                          </a:r>
                          <a:r>
                            <a:rPr lang="en-US" sz="1400" baseline="0" dirty="0" smtClean="0"/>
                            <a:t> </a:t>
                          </a:r>
                          <a:r>
                            <a:rPr lang="en-US" sz="1400" dirty="0" smtClean="0"/>
                            <a:t>to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𝑝𝑎𝑟𝑡𝑖𝑎𝑙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</m:t>
                              </m:r>
                              <m:sSubSup>
                                <m:sSubSup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𝑅𝑥𝑁𝑜𝑛𝐷𝐹𝐸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𝑜𝑢𝑡</m:t>
                                  </m:r>
                                </m:sup>
                              </m:sSubSup>
                            </m:oMath>
                          </a14:m>
                          <a:endParaRPr lang="en-US" sz="1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𝑥𝑡𝑙𝑘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Impulses from aggressors 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</m:e>
                                  <m:sub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𝑥𝑡𝑙𝑘</m:t>
                                    </m:r>
                                  </m:sub>
                                  <m:sup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𝑅𝑥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Combined impulse of </a:t>
                          </a:r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𝑥𝑡𝑙𝑘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𝑅𝑥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𝑖𝑛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1400" dirty="0"/>
                            <a:t> and Rx’s non-DFE portion (including gain and  linear EQ</a:t>
                          </a:r>
                          <a:r>
                            <a:rPr lang="en-US" sz="1400" dirty="0" smtClean="0"/>
                            <a:t>)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47623258"/>
                  </p:ext>
                </p:extLst>
              </p:nvPr>
            </p:nvGraphicFramePr>
            <p:xfrm>
              <a:off x="570084" y="1675532"/>
              <a:ext cx="7979080" cy="444652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951979"/>
                    <a:gridCol w="2567836"/>
                    <a:gridCol w="1766170"/>
                    <a:gridCol w="2693095"/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Input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Rx Init Output Impulse</a:t>
                          </a:r>
                          <a:endParaRPr lang="en-US" sz="1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Symbol</a:t>
                          </a:r>
                          <a:endParaRPr lang="en-US" sz="1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dirty="0" smtClean="0"/>
                            <a:t>Definition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1371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54667" r="-741026" b="-17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</a:t>
                          </a:r>
                          <a:r>
                            <a:rPr lang="en-US" sz="1400" baseline="0" dirty="0" smtClean="0"/>
                            <a:t> f</a:t>
                          </a:r>
                          <a:r>
                            <a:rPr lang="en-US" sz="1400" dirty="0" smtClean="0"/>
                            <a:t>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upstream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or output, depending on whether </a:t>
                          </a:r>
                          <a:r>
                            <a:rPr lang="en-US" sz="1400" dirty="0" err="1" smtClean="0"/>
                            <a:t>Tx</a:t>
                          </a:r>
                          <a:r>
                            <a:rPr lang="en-US" sz="1400" dirty="0" smtClean="0"/>
                            <a:t> has </a:t>
                          </a:r>
                          <a:r>
                            <a:rPr lang="en-US" sz="1400" dirty="0" err="1" smtClean="0"/>
                            <a:t>GetWave</a:t>
                          </a:r>
                          <a:r>
                            <a:rPr lang="en-US" sz="1400" dirty="0" smtClean="0"/>
                            <a:t> and whether simulation is in time</a:t>
                          </a:r>
                          <a:r>
                            <a:rPr lang="en-US" sz="1400" baseline="0" dirty="0" smtClean="0"/>
                            <a:t> domain or statistical, </a:t>
                          </a:r>
                          <a:r>
                            <a:rPr lang="en-US" sz="1400" dirty="0" smtClean="0"/>
                            <a:t>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54667" r="-153103" b="-17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</a:t>
                          </a:r>
                          <a:r>
                            <a:rPr lang="en-US" sz="1400" dirty="0" smtClean="0"/>
                            <a:t>of </a:t>
                          </a:r>
                          <a:r>
                            <a:rPr lang="en-US" sz="1400" dirty="0" smtClean="0"/>
                            <a:t>Rx’s </a:t>
                          </a:r>
                          <a:r>
                            <a:rPr lang="en-US" sz="1400" dirty="0"/>
                            <a:t>non-DFE portion (including gain and  linear EQ</a:t>
                          </a:r>
                          <a:r>
                            <a:rPr lang="en-US" sz="1400" dirty="0" smtClean="0"/>
                            <a:t>)</a:t>
                          </a:r>
                          <a:endParaRPr lang="en-US" sz="1400" dirty="0"/>
                        </a:p>
                      </a:txBody>
                      <a:tcPr/>
                    </a:tc>
                  </a:tr>
                  <a:tr h="98279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214815" r="-741026" b="-1438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 from </a:t>
                          </a:r>
                          <a:r>
                            <a:rPr lang="en-US" sz="1400" b="0" dirty="0" smtClean="0">
                              <a:solidFill>
                                <a:srgbClr val="FF0000"/>
                              </a:solidFill>
                            </a:rPr>
                            <a:t>terminal</a:t>
                          </a:r>
                          <a:r>
                            <a:rPr lang="en-US" sz="140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:r>
                            <a:rPr lang="en-US" sz="1400" dirty="0" smtClean="0"/>
                            <a:t>Tx input to Rx input.</a:t>
                          </a:r>
                          <a:r>
                            <a:rPr lang="en-US" sz="1400" b="0" dirty="0" smtClean="0">
                              <a:solidFill>
                                <a:schemeClr val="tx1"/>
                              </a:solidFill>
                            </a:rPr>
                            <a:t> Rx Init performs optimization based on this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214815" r="-153103" b="-1438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214815" r="-452" b="-143827"/>
                          </a:stretch>
                        </a:blipFill>
                      </a:tcPr>
                    </a:tc>
                  </a:tr>
                  <a:tr h="58102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531250" r="-741026" b="-1427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Empty place holder for Rx Init to return DFE impulse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531250" r="-153103" b="-1427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531250" r="-452" b="-142708"/>
                          </a:stretch>
                        </a:blipFill>
                      </a:tcPr>
                    </a:tc>
                  </a:tr>
                  <a:tr h="76943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641" t="-480952" r="-741026" b="-87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dirty="0" smtClean="0"/>
                            <a:t>Impulses from aggressors to Rx input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9655" t="-480952" r="-153103" b="-87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96606" t="-480952" r="-452" b="-873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8" name="TextBox 7"/>
          <p:cNvSpPr txBox="1"/>
          <p:nvPr/>
        </p:nvSpPr>
        <p:spPr>
          <a:xfrm>
            <a:off x="570084" y="809503"/>
            <a:ext cx="8242000" cy="723275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No change to Tx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Augment Rx </a:t>
            </a:r>
            <a:r>
              <a:rPr lang="en-US" dirty="0" err="1" smtClean="0"/>
              <a:t>Init</a:t>
            </a:r>
            <a:r>
              <a:rPr lang="en-US" dirty="0" smtClean="0"/>
              <a:t> impulse matrix by two columns for total impulse and Rx DFE</a:t>
            </a:r>
          </a:p>
        </p:txBody>
      </p:sp>
    </p:spTree>
    <p:extLst>
      <p:ext uri="{BB962C8B-B14F-4D97-AF65-F5344CB8AC3E}">
        <p14:creationId xmlns:p14="http://schemas.microsoft.com/office/powerpoint/2010/main" val="396452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617813B-01F4-40DF-A4F7-C9EB4CFEAD16}" type="datetime1">
              <a:rPr lang="en-US" smtClean="0"/>
              <a:t>5/10/2016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Convention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49484" y="961903"/>
            <a:ext cx="4542269" cy="877163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Normal flow: channel doesn’t have repeater</a:t>
            </a:r>
          </a:p>
          <a:p>
            <a:pPr>
              <a:spcBef>
                <a:spcPts val="1800"/>
              </a:spcBef>
            </a:pPr>
            <a:r>
              <a:rPr lang="en-US" dirty="0" err="1" smtClean="0"/>
              <a:t>Redriver</a:t>
            </a:r>
            <a:r>
              <a:rPr lang="en-US" dirty="0" smtClean="0"/>
              <a:t> flow: </a:t>
            </a:r>
            <a:r>
              <a:rPr lang="en-US" dirty="0"/>
              <a:t>channel has </a:t>
            </a:r>
            <a:r>
              <a:rPr lang="en-US" dirty="0" err="1" smtClean="0"/>
              <a:t>redrivers</a:t>
            </a:r>
            <a:endParaRPr lang="en-US" dirty="0" smtClean="0"/>
          </a:p>
        </p:txBody>
      </p:sp>
      <p:sp>
        <p:nvSpPr>
          <p:cNvPr id="10" name="Rounded Rectangle 9"/>
          <p:cNvSpPr/>
          <p:nvPr/>
        </p:nvSpPr>
        <p:spPr>
          <a:xfrm>
            <a:off x="925157" y="2267700"/>
            <a:ext cx="718516" cy="549380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1814684" y="2360233"/>
            <a:ext cx="720710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o</a:t>
            </a:r>
            <a:r>
              <a:rPr lang="en-US" dirty="0" smtClean="0"/>
              <a:t>n left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25157" y="5586268"/>
            <a:ext cx="2990562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input total impulse to Rx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3932" y="2883977"/>
            <a:ext cx="3182923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input partial impulse to Rx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303389" y="2267700"/>
            <a:ext cx="718516" cy="549380"/>
          </a:xfrm>
          <a:prstGeom prst="round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6192916" y="2360233"/>
            <a:ext cx="861774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o</a:t>
            </a:r>
            <a:r>
              <a:rPr lang="en-US" dirty="0" smtClean="0"/>
              <a:t>n right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03389" y="2883977"/>
            <a:ext cx="3965188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output </a:t>
            </a:r>
            <a:r>
              <a:rPr lang="en-US" dirty="0" smtClean="0"/>
              <a:t>Rx non-DFE impulse </a:t>
            </a:r>
            <a:r>
              <a:rPr lang="en-US" dirty="0" smtClean="0"/>
              <a:t>of Rx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192916" y="3685577"/>
            <a:ext cx="861774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o</a:t>
            </a:r>
            <a:r>
              <a:rPr lang="en-US" dirty="0" smtClean="0"/>
              <a:t>n right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88084" y="4209321"/>
            <a:ext cx="3503523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output Rx DFE impulse of Rx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303389" y="3593558"/>
            <a:ext cx="718516" cy="553369"/>
          </a:xfrm>
          <a:prstGeom prst="roundRect">
            <a:avLst/>
          </a:pr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/>
          </a:p>
        </p:txBody>
      </p:sp>
      <p:sp>
        <p:nvSpPr>
          <p:cNvPr id="25" name="Rounded Rectangle 24"/>
          <p:cNvSpPr/>
          <p:nvPr/>
        </p:nvSpPr>
        <p:spPr>
          <a:xfrm>
            <a:off x="925157" y="4944349"/>
            <a:ext cx="718516" cy="547535"/>
          </a:xfrm>
          <a:prstGeom prst="roundRect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1795909" y="5033450"/>
            <a:ext cx="720710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o</a:t>
            </a:r>
            <a:r>
              <a:rPr lang="en-US" dirty="0" smtClean="0"/>
              <a:t>n left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288084" y="5586268"/>
            <a:ext cx="3131627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output total impulse of Rx </a:t>
            </a:r>
            <a:r>
              <a:rPr lang="en-US" dirty="0" err="1" smtClean="0"/>
              <a:t>Init</a:t>
            </a:r>
            <a:r>
              <a:rPr lang="en-US" dirty="0" smtClean="0"/>
              <a:t> 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288084" y="4944349"/>
            <a:ext cx="718516" cy="547535"/>
          </a:xfrm>
          <a:prstGeom prst="roundRect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 dirty="0" smtClean="0"/>
          </a:p>
        </p:txBody>
      </p:sp>
      <p:sp>
        <p:nvSpPr>
          <p:cNvPr id="29" name="TextBox 28"/>
          <p:cNvSpPr txBox="1"/>
          <p:nvPr/>
        </p:nvSpPr>
        <p:spPr>
          <a:xfrm>
            <a:off x="6158836" y="5033450"/>
            <a:ext cx="861774" cy="36933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/>
              <a:t>o</a:t>
            </a:r>
            <a:r>
              <a:rPr lang="en-US" dirty="0" smtClean="0"/>
              <a:t>n right</a:t>
            </a:r>
          </a:p>
        </p:txBody>
      </p:sp>
    </p:spTree>
    <p:extLst>
      <p:ext uri="{BB962C8B-B14F-4D97-AF65-F5344CB8AC3E}">
        <p14:creationId xmlns:p14="http://schemas.microsoft.com/office/powerpoint/2010/main" val="64874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9" name="TextBox 68"/>
              <p:cNvSpPr txBox="1"/>
              <p:nvPr/>
            </p:nvSpPr>
            <p:spPr>
              <a:xfrm>
                <a:off x="7802117" y="2506617"/>
                <a:ext cx="1310042" cy="4468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rtlCol="0">
                <a:spAutoFit/>
              </a:bodyPr>
              <a:lstStyle/>
              <a:p>
                <a:pPr algn="ctr"/>
                <a:r>
                  <a:rPr lang="en-US" sz="1000" dirty="0" smtClean="0"/>
                  <a:t>(</a:t>
                </a:r>
                <a:r>
                  <a:rPr lang="en-US" sz="1000" dirty="0" smtClean="0"/>
                  <a:t>cursor aligned 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000" dirty="0"/>
                  <a:t> </a:t>
                </a:r>
                <a:r>
                  <a:rPr lang="en-US" sz="1000" dirty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0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000" dirty="0" smtClean="0"/>
                  <a:t>)</a:t>
                </a:r>
                <a:endParaRPr lang="en-US" sz="1000" dirty="0" smtClean="0"/>
              </a:p>
            </p:txBody>
          </p:sp>
        </mc:Choice>
        <mc:Fallback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2117" y="2506617"/>
                <a:ext cx="1310042" cy="446854"/>
              </a:xfrm>
              <a:prstGeom prst="rect">
                <a:avLst/>
              </a:prstGeom>
              <a:blipFill rotWithShape="0">
                <a:blip r:embed="rId2"/>
                <a:stretch>
                  <a:fillRect l="-1860" b="-1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Box 70"/>
          <p:cNvSpPr txBox="1"/>
          <p:nvPr/>
        </p:nvSpPr>
        <p:spPr>
          <a:xfrm>
            <a:off x="1595918" y="3396397"/>
            <a:ext cx="2374211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input impulse)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983164" y="3165160"/>
            <a:ext cx="1943079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output impulse)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5/10/2016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01615" y="228004"/>
            <a:ext cx="7750515" cy="514350"/>
          </a:xfrm>
        </p:spPr>
        <p:txBody>
          <a:bodyPr/>
          <a:lstStyle/>
          <a:p>
            <a:r>
              <a:rPr lang="en-US" dirty="0" smtClean="0"/>
              <a:t>Normal Time Domain Flow: if </a:t>
            </a:r>
            <a:r>
              <a:rPr lang="en-US" dirty="0" err="1" smtClean="0"/>
              <a:t>Tx</a:t>
            </a:r>
            <a:r>
              <a:rPr lang="en-US" dirty="0" smtClean="0"/>
              <a:t> has </a:t>
            </a:r>
            <a:r>
              <a:rPr lang="en-US" dirty="0" err="1"/>
              <a:t>GetWave</a:t>
            </a:r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1319135" y="936265"/>
                <a:ext cx="1422441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𝑨𝑪</m:t>
                          </m:r>
                        </m:sub>
                      </m:sSub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9135" y="936265"/>
                <a:ext cx="1422441" cy="413190"/>
              </a:xfrm>
              <a:prstGeom prst="rect">
                <a:avLst/>
              </a:prstGeom>
              <a:blipFill rotWithShape="0">
                <a:blip r:embed="rId3"/>
                <a:stretch>
                  <a:fillRect l="-2564" b="-59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Group 13"/>
          <p:cNvGrpSpPr/>
          <p:nvPr/>
        </p:nvGrpSpPr>
        <p:grpSpPr>
          <a:xfrm>
            <a:off x="1180032" y="1531626"/>
            <a:ext cx="1744145" cy="549380"/>
            <a:chOff x="1180032" y="1531626"/>
            <a:chExt cx="1744145" cy="549380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54980" y="1614849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783717" y="1650356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473240" y="1614849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33172" y="1689291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64637" y="1689291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30000" y="1689291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05917" y="1827790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20492" y="1827790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690876" y="1531626"/>
              <a:ext cx="718516" cy="5493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941272" y="3031556"/>
                <a:ext cx="2337243" cy="3829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272" y="3031556"/>
                <a:ext cx="2337243" cy="382990"/>
              </a:xfrm>
              <a:prstGeom prst="rect">
                <a:avLst/>
              </a:prstGeom>
              <a:blipFill rotWithShape="0">
                <a:blip r:embed="rId4"/>
                <a:stretch>
                  <a:fillRect l="-1563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61611" y="3648142"/>
            <a:ext cx="1862566" cy="580983"/>
            <a:chOff x="1092200" y="4332235"/>
            <a:chExt cx="1862566" cy="580983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63761" y="4466375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95226" y="4466375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60589" y="4466375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1092200" y="4332235"/>
              <a:ext cx="1347781" cy="580983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TextBox 126"/>
              <p:cNvSpPr txBox="1"/>
              <p:nvPr/>
            </p:nvSpPr>
            <p:spPr>
              <a:xfrm>
                <a:off x="6798017" y="1021682"/>
                <a:ext cx="1081899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𝑹𝒙𝑵𝒐𝒏𝑫𝑭𝑬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8017" y="1021682"/>
                <a:ext cx="1081899" cy="378565"/>
              </a:xfrm>
              <a:prstGeom prst="rect">
                <a:avLst/>
              </a:prstGeom>
              <a:blipFill rotWithShape="0">
                <a:blip r:embed="rId5"/>
                <a:stretch>
                  <a:fillRect l="-3933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2" name="TextBox 141"/>
              <p:cNvSpPr txBox="1"/>
              <p:nvPr/>
            </p:nvSpPr>
            <p:spPr>
              <a:xfrm>
                <a:off x="5929107" y="2953702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9107" y="2953702"/>
                <a:ext cx="1081898" cy="399981"/>
              </a:xfrm>
              <a:prstGeom prst="rect">
                <a:avLst/>
              </a:prstGeom>
              <a:blipFill rotWithShape="0">
                <a:blip r:embed="rId6"/>
                <a:stretch>
                  <a:fillRect l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3" name="Group 152"/>
          <p:cNvGrpSpPr/>
          <p:nvPr/>
        </p:nvGrpSpPr>
        <p:grpSpPr>
          <a:xfrm>
            <a:off x="5295900" y="3419883"/>
            <a:ext cx="2757549" cy="910026"/>
            <a:chOff x="5295899" y="4169975"/>
            <a:chExt cx="2757549" cy="910026"/>
          </a:xfrm>
        </p:grpSpPr>
        <p:sp>
          <p:nvSpPr>
            <p:cNvPr id="136" name="Isosceles Triangle 135"/>
            <p:cNvSpPr/>
            <p:nvPr/>
          </p:nvSpPr>
          <p:spPr>
            <a:xfrm rot="5400000">
              <a:off x="5389269" y="4411411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018006" y="4446918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467461" y="4485853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6164289" y="4485853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40" name="Straight Connector 139"/>
            <p:cNvCxnSpPr>
              <a:stCxn id="136" idx="0"/>
              <a:endCxn id="137" idx="1"/>
            </p:cNvCxnSpPr>
            <p:nvPr/>
          </p:nvCxnSpPr>
          <p:spPr>
            <a:xfrm flipV="1">
              <a:off x="5840206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>
              <a:stCxn id="137" idx="3"/>
            </p:cNvCxnSpPr>
            <p:nvPr/>
          </p:nvCxnSpPr>
          <p:spPr>
            <a:xfrm>
              <a:off x="6554781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Rounded Rectangle 142"/>
            <p:cNvSpPr/>
            <p:nvPr/>
          </p:nvSpPr>
          <p:spPr>
            <a:xfrm>
              <a:off x="5295899" y="4169975"/>
              <a:ext cx="2757549" cy="910026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grpSp>
          <p:nvGrpSpPr>
            <p:cNvPr id="149" name="Group 148"/>
            <p:cNvGrpSpPr/>
            <p:nvPr/>
          </p:nvGrpSpPr>
          <p:grpSpPr>
            <a:xfrm>
              <a:off x="6732581" y="4269484"/>
              <a:ext cx="1147334" cy="354867"/>
              <a:chOff x="6732581" y="4446918"/>
              <a:chExt cx="1147334" cy="354867"/>
            </a:xfrm>
          </p:grpSpPr>
          <p:sp>
            <p:nvSpPr>
              <p:cNvPr id="144" name="Rectangle 143"/>
              <p:cNvSpPr/>
              <p:nvPr/>
            </p:nvSpPr>
            <p:spPr>
              <a:xfrm>
                <a:off x="6732581" y="4446918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869942" y="4485851"/>
                <a:ext cx="962764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Non-DFE</a:t>
                </a:r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6732581" y="4624351"/>
              <a:ext cx="1147334" cy="354867"/>
              <a:chOff x="7159825" y="3166834"/>
              <a:chExt cx="1147334" cy="354867"/>
            </a:xfrm>
          </p:grpSpPr>
          <p:sp>
            <p:nvSpPr>
              <p:cNvPr id="147" name="Rectangle 146"/>
              <p:cNvSpPr/>
              <p:nvPr/>
            </p:nvSpPr>
            <p:spPr>
              <a:xfrm>
                <a:off x="7159825" y="3166834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291845" y="3196035"/>
                <a:ext cx="63094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DFE</a:t>
                </a:r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5383732" y="1531626"/>
            <a:ext cx="2529529" cy="1198579"/>
            <a:chOff x="5414321" y="2457122"/>
            <a:chExt cx="2529529" cy="1198579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67461" y="2612928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64289" y="2612928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6639740" y="2457122"/>
              <a:ext cx="1304110" cy="5493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69942" y="2612926"/>
              <a:ext cx="962764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97382" y="3128757"/>
              <a:ext cx="959815" cy="526944"/>
              <a:chOff x="6797382" y="3055568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85276" y="3143311"/>
                <a:ext cx="784025" cy="354867"/>
                <a:chOff x="7191387" y="3175632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91387" y="3175632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315306" y="3220932"/>
                  <a:ext cx="63094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97382" y="3055568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/>
              <p:cNvSpPr txBox="1"/>
              <p:nvPr/>
            </p:nvSpPr>
            <p:spPr>
              <a:xfrm>
                <a:off x="7849326" y="2159282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9326" y="2159282"/>
                <a:ext cx="785343" cy="378565"/>
              </a:xfrm>
              <a:prstGeom prst="rect">
                <a:avLst/>
              </a:prstGeom>
              <a:blipFill rotWithShape="0">
                <a:blip r:embed="rId7"/>
                <a:stretch>
                  <a:fillRect l="-6250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/>
              <p:cNvSpPr txBox="1"/>
              <p:nvPr/>
            </p:nvSpPr>
            <p:spPr>
              <a:xfrm>
                <a:off x="703198" y="4605772"/>
                <a:ext cx="7465442" cy="214828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Time domain simulation: if Rx has </a:t>
                </a:r>
                <a:r>
                  <a:rPr lang="en-US" sz="1600" dirty="0" err="1" smtClean="0"/>
                  <a:t>GetWave</a:t>
                </a:r>
                <a:r>
                  <a:rPr lang="en-US" sz="1600" dirty="0"/>
                  <a:t> (same as </a:t>
                </a:r>
                <a:r>
                  <a:rPr lang="en-US" sz="1600" dirty="0" smtClean="0"/>
                  <a:t>current flow)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 output = Tx GetWave output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𝑨𝑪</m:t>
                        </m:r>
                      </m:sub>
                    </m:sSub>
                  </m:oMath>
                </a14:m>
                <a:r>
                  <a:rPr lang="en-US" sz="1600" dirty="0" smtClean="0"/>
                  <a:t> </a:t>
                </a:r>
                <a:r>
                  <a:rPr lang="en-US" sz="1600" dirty="0" smtClean="0">
                    <a:sym typeface="Wingdings" panose="05000000000000000000" pitchFamily="2" charset="2"/>
                  </a:rPr>
                  <a:t> Rx GetWave</a:t>
                </a:r>
                <a:endParaRPr lang="en-US" sz="1600" dirty="0" smtClean="0"/>
              </a:p>
              <a:p>
                <a:pPr>
                  <a:spcBef>
                    <a:spcPts val="1200"/>
                  </a:spcBef>
                </a:pPr>
                <a:r>
                  <a:rPr lang="en-US" sz="1600" dirty="0" smtClean="0"/>
                  <a:t>- Time domain simulation: if Rx is </a:t>
                </a:r>
                <a:r>
                  <a:rPr lang="en-US" sz="1600" dirty="0" err="1" smtClean="0"/>
                  <a:t>Init</a:t>
                </a:r>
                <a:r>
                  <a:rPr lang="en-US" sz="1600" dirty="0" smtClean="0"/>
                  <a:t>-only</a:t>
                </a:r>
                <a:endParaRPr lang="en-US" sz="1600" dirty="0"/>
              </a:p>
              <a:p>
                <a:pPr>
                  <a:spcBef>
                    <a:spcPts val="600"/>
                  </a:spcBef>
                </a:pPr>
                <a:r>
                  <a:rPr lang="en-US" sz="1600" dirty="0"/>
                  <a:t> </a:t>
                </a:r>
                <a:r>
                  <a:rPr lang="en-US" sz="1600" dirty="0" smtClean="0"/>
                  <a:t>       Rx </a:t>
                </a:r>
                <a:r>
                  <a:rPr lang="en-US" sz="1600" dirty="0"/>
                  <a:t>output = Tx GetWave output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𝑨𝑪</m:t>
                        </m:r>
                      </m:sub>
                    </m:sSub>
                  </m:oMath>
                </a14:m>
                <a:r>
                  <a:rPr lang="en-US" sz="1600" dirty="0" smtClean="0">
                    <a:sym typeface="Symbol" panose="05050102010706020507" pitchFamily="18" charset="2"/>
                  </a:rPr>
                  <a:t> 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  <m:r>
                      <a:rPr lang="en-US" sz="16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/>
                  <a:t>+ Tx digital input </a:t>
                </a:r>
                <a:r>
                  <a:rPr lang="en-US" sz="1600" dirty="0">
                    <a:sym typeface="Symbol" panose="05050102010706020507" pitchFamily="18" charset="2"/>
                  </a:rPr>
                  <a:t></a:t>
                </a:r>
                <a:r>
                  <a:rPr lang="en-US" sz="1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𝑹𝒙𝑫𝑭𝑬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endParaRPr lang="en-US" sz="1600" dirty="0"/>
              </a:p>
              <a:p>
                <a:pPr>
                  <a:spcBef>
                    <a:spcPts val="600"/>
                  </a:spcBef>
                </a:pPr>
                <a:r>
                  <a:rPr lang="en-US" sz="1600" dirty="0"/>
                  <a:t>                   </a:t>
                </a:r>
                <a:r>
                  <a:rPr lang="en-US" sz="1600" dirty="0" smtClean="0"/>
                  <a:t>          </a:t>
                </a:r>
                <a:r>
                  <a:rPr lang="en-US" sz="1200" dirty="0" smtClean="0"/>
                  <a:t>(</a:t>
                </a:r>
                <a:r>
                  <a:rPr lang="en-US" sz="1200" dirty="0"/>
                  <a:t>note: EDA tool must align Tx digital input and Tx GetWave output)</a:t>
                </a:r>
              </a:p>
              <a:p>
                <a:pPr>
                  <a:spcBef>
                    <a:spcPts val="1200"/>
                  </a:spcBef>
                </a:pPr>
                <a:endParaRPr lang="en-US" sz="1600" dirty="0" smtClean="0"/>
              </a:p>
            </p:txBody>
          </p:sp>
        </mc:Choice>
        <mc:Fallback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198" y="4605772"/>
                <a:ext cx="7465442" cy="2148280"/>
              </a:xfrm>
              <a:prstGeom prst="rect">
                <a:avLst/>
              </a:prstGeom>
              <a:blipFill rotWithShape="0">
                <a:blip r:embed="rId8"/>
                <a:stretch>
                  <a:fillRect l="-1633" t="-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2996976" y="944495"/>
            <a:ext cx="2542715" cy="3563111"/>
            <a:chOff x="2996976" y="944495"/>
            <a:chExt cx="2542715" cy="3563111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4172755" y="944495"/>
              <a:ext cx="17201" cy="3563111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ight Arrow 10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output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984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72"/>
          <p:cNvSpPr txBox="1"/>
          <p:nvPr/>
        </p:nvSpPr>
        <p:spPr>
          <a:xfrm>
            <a:off x="7021354" y="3230981"/>
            <a:ext cx="2025537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output impulse)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833920" y="3396257"/>
            <a:ext cx="1934500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input impulse)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5/10/2016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7011" y="243427"/>
            <a:ext cx="7192010" cy="514350"/>
          </a:xfrm>
        </p:spPr>
        <p:txBody>
          <a:bodyPr/>
          <a:lstStyle/>
          <a:p>
            <a:r>
              <a:rPr lang="en-US" dirty="0" smtClean="0"/>
              <a:t>Normal Time Domain Flow: if </a:t>
            </a:r>
            <a:r>
              <a:rPr lang="en-US" dirty="0" err="1" smtClean="0"/>
              <a:t>Tx</a:t>
            </a:r>
            <a:r>
              <a:rPr lang="en-US" dirty="0" smtClean="0"/>
              <a:t> is </a:t>
            </a:r>
            <a:r>
              <a:rPr lang="en-US" dirty="0" err="1" smtClean="0"/>
              <a:t>Init</a:t>
            </a:r>
            <a:r>
              <a:rPr lang="en-US" dirty="0" smtClean="0"/>
              <a:t>-only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845258" y="973909"/>
                <a:ext cx="2497543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258" y="973909"/>
                <a:ext cx="2497543" cy="413190"/>
              </a:xfrm>
              <a:prstGeom prst="rect">
                <a:avLst/>
              </a:prstGeom>
              <a:blipFill rotWithShape="0">
                <a:blip r:embed="rId2"/>
                <a:stretch>
                  <a:fillRect l="-1467" b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/>
          <p:cNvGrpSpPr/>
          <p:nvPr/>
        </p:nvGrpSpPr>
        <p:grpSpPr>
          <a:xfrm>
            <a:off x="1072875" y="1556538"/>
            <a:ext cx="1862566" cy="564880"/>
            <a:chOff x="1092200" y="2457122"/>
            <a:chExt cx="1862566" cy="564880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63761" y="2614787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95226" y="2614787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60589" y="2614787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092200" y="2457122"/>
              <a:ext cx="1347781" cy="5648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934904" y="3053711"/>
                <a:ext cx="2337243" cy="3829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904" y="3053711"/>
                <a:ext cx="2337243" cy="382990"/>
              </a:xfrm>
              <a:prstGeom prst="rect">
                <a:avLst/>
              </a:prstGeom>
              <a:blipFill rotWithShape="0">
                <a:blip r:embed="rId3"/>
                <a:stretch>
                  <a:fillRect l="-1563" b="-31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55243" y="3670297"/>
            <a:ext cx="1862566" cy="578837"/>
            <a:chOff x="1092200" y="4332235"/>
            <a:chExt cx="1862566" cy="578837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63761" y="4466375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95226" y="4466375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60589" y="4466375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1092200" y="4332235"/>
              <a:ext cx="1347781" cy="578837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TextBox 126"/>
              <p:cNvSpPr txBox="1"/>
              <p:nvPr/>
            </p:nvSpPr>
            <p:spPr>
              <a:xfrm>
                <a:off x="6761252" y="1058517"/>
                <a:ext cx="1081898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𝑹𝒙𝑵𝒐𝒏𝑫𝑭𝑬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1252" y="1058517"/>
                <a:ext cx="1081898" cy="378565"/>
              </a:xfrm>
              <a:prstGeom prst="rect">
                <a:avLst/>
              </a:prstGeom>
              <a:blipFill rotWithShape="0">
                <a:blip r:embed="rId4"/>
                <a:stretch>
                  <a:fillRect l="-3933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2" name="TextBox 141"/>
              <p:cNvSpPr txBox="1"/>
              <p:nvPr/>
            </p:nvSpPr>
            <p:spPr>
              <a:xfrm>
                <a:off x="6009926" y="3012429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9926" y="3012429"/>
                <a:ext cx="1081898" cy="399981"/>
              </a:xfrm>
              <a:prstGeom prst="rect">
                <a:avLst/>
              </a:prstGeom>
              <a:blipFill rotWithShape="0">
                <a:blip r:embed="rId5"/>
                <a:stretch>
                  <a:fillRect l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3" name="Group 152"/>
          <p:cNvGrpSpPr/>
          <p:nvPr/>
        </p:nvGrpSpPr>
        <p:grpSpPr>
          <a:xfrm>
            <a:off x="5276574" y="3488559"/>
            <a:ext cx="2757549" cy="910026"/>
            <a:chOff x="5295899" y="4169975"/>
            <a:chExt cx="2757549" cy="910026"/>
          </a:xfrm>
        </p:grpSpPr>
        <p:sp>
          <p:nvSpPr>
            <p:cNvPr id="136" name="Isosceles Triangle 135"/>
            <p:cNvSpPr/>
            <p:nvPr/>
          </p:nvSpPr>
          <p:spPr>
            <a:xfrm rot="5400000">
              <a:off x="5389269" y="4411411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018006" y="4446918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467461" y="4485853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6164289" y="4485853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40" name="Straight Connector 139"/>
            <p:cNvCxnSpPr>
              <a:stCxn id="136" idx="0"/>
              <a:endCxn id="137" idx="1"/>
            </p:cNvCxnSpPr>
            <p:nvPr/>
          </p:nvCxnSpPr>
          <p:spPr>
            <a:xfrm flipV="1">
              <a:off x="5840206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>
              <a:stCxn id="137" idx="3"/>
            </p:cNvCxnSpPr>
            <p:nvPr/>
          </p:nvCxnSpPr>
          <p:spPr>
            <a:xfrm>
              <a:off x="6554781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Rounded Rectangle 142"/>
            <p:cNvSpPr/>
            <p:nvPr/>
          </p:nvSpPr>
          <p:spPr>
            <a:xfrm>
              <a:off x="5295899" y="4169975"/>
              <a:ext cx="2757549" cy="910026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grpSp>
          <p:nvGrpSpPr>
            <p:cNvPr id="149" name="Group 148"/>
            <p:cNvGrpSpPr/>
            <p:nvPr/>
          </p:nvGrpSpPr>
          <p:grpSpPr>
            <a:xfrm>
              <a:off x="6732581" y="4269484"/>
              <a:ext cx="1147334" cy="354867"/>
              <a:chOff x="6732581" y="4446918"/>
              <a:chExt cx="1147334" cy="354867"/>
            </a:xfrm>
          </p:grpSpPr>
          <p:sp>
            <p:nvSpPr>
              <p:cNvPr id="144" name="Rectangle 143"/>
              <p:cNvSpPr/>
              <p:nvPr/>
            </p:nvSpPr>
            <p:spPr>
              <a:xfrm>
                <a:off x="6732581" y="4446918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869942" y="4485851"/>
                <a:ext cx="962764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Non-DFE</a:t>
                </a:r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6732581" y="4624351"/>
              <a:ext cx="1147334" cy="354867"/>
              <a:chOff x="7159825" y="3166834"/>
              <a:chExt cx="1147334" cy="354867"/>
            </a:xfrm>
          </p:grpSpPr>
          <p:sp>
            <p:nvSpPr>
              <p:cNvPr id="147" name="Rectangle 146"/>
              <p:cNvSpPr/>
              <p:nvPr/>
            </p:nvSpPr>
            <p:spPr>
              <a:xfrm>
                <a:off x="7159825" y="3166834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291845" y="3196035"/>
                <a:ext cx="63094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DFE</a:t>
                </a:r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5394996" y="1556538"/>
            <a:ext cx="2529529" cy="1211530"/>
            <a:chOff x="5414321" y="2457122"/>
            <a:chExt cx="2529529" cy="1211530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67461" y="2612928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64289" y="2612928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6672976" y="2457122"/>
              <a:ext cx="1270874" cy="562128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69942" y="2612926"/>
              <a:ext cx="962764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74485" y="3141708"/>
              <a:ext cx="959815" cy="526944"/>
              <a:chOff x="6774485" y="3068519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53714" y="3134513"/>
                <a:ext cx="784025" cy="354867"/>
                <a:chOff x="7159825" y="3166834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59825" y="3166834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291845" y="3196035"/>
                  <a:ext cx="63094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74485" y="3068519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/>
              <p:cNvSpPr txBox="1"/>
              <p:nvPr/>
            </p:nvSpPr>
            <p:spPr>
              <a:xfrm>
                <a:off x="7796152" y="2165623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6152" y="2165623"/>
                <a:ext cx="785343" cy="378565"/>
              </a:xfrm>
              <a:prstGeom prst="rect">
                <a:avLst/>
              </a:prstGeom>
              <a:blipFill rotWithShape="0">
                <a:blip r:embed="rId6"/>
                <a:stretch>
                  <a:fillRect l="-6202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/>
              <p:cNvSpPr txBox="1"/>
              <p:nvPr/>
            </p:nvSpPr>
            <p:spPr>
              <a:xfrm>
                <a:off x="697011" y="4677257"/>
                <a:ext cx="7163579" cy="1521057"/>
              </a:xfrm>
              <a:prstGeom prst="rect">
                <a:avLst/>
              </a:prstGeom>
              <a:noFill/>
            </p:spPr>
            <p:txBody>
              <a:bodyPr wrap="squar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Time domain simulation: if Rx has </a:t>
                </a:r>
                <a:r>
                  <a:rPr lang="en-US" sz="1600" dirty="0" err="1" smtClean="0"/>
                  <a:t>GetWave</a:t>
                </a:r>
                <a:r>
                  <a:rPr lang="en-US" sz="1600" dirty="0" smtClean="0"/>
                  <a:t> (same as current flow)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 output = Tx digital input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600" dirty="0" smtClean="0"/>
                  <a:t> </a:t>
                </a:r>
                <a:r>
                  <a:rPr lang="en-US" sz="1600" dirty="0" smtClean="0">
                    <a:sym typeface="Wingdings" panose="05000000000000000000" pitchFamily="2" charset="2"/>
                  </a:rPr>
                  <a:t> Rx GetWave</a:t>
                </a:r>
                <a:endParaRPr lang="en-US" sz="1600" dirty="0"/>
              </a:p>
              <a:p>
                <a:pPr>
                  <a:spcBef>
                    <a:spcPts val="1200"/>
                  </a:spcBef>
                </a:pPr>
                <a:r>
                  <a:rPr lang="en-US" sz="1600" dirty="0" smtClean="0"/>
                  <a:t>- Time domain simulation: if Rx is </a:t>
                </a:r>
                <a:r>
                  <a:rPr lang="en-US" sz="1600" dirty="0" err="1" smtClean="0"/>
                  <a:t>Init</a:t>
                </a:r>
                <a:r>
                  <a:rPr lang="en-US" sz="1600" dirty="0"/>
                  <a:t>-only (same as </a:t>
                </a:r>
                <a:r>
                  <a:rPr lang="en-US" sz="1600" dirty="0" smtClean="0"/>
                  <a:t>current flow)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 </a:t>
                </a:r>
                <a:r>
                  <a:rPr lang="en-US" sz="1600" dirty="0"/>
                  <a:t>output = Tx digital input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𝒕𝒐𝒕𝒂𝒍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𝑹𝒙𝑨𝒍𝒍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endParaRPr lang="en-US" sz="1600" dirty="0" smtClean="0"/>
              </a:p>
            </p:txBody>
          </p:sp>
        </mc:Choice>
        <mc:Fallback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011" y="4677257"/>
                <a:ext cx="7163579" cy="1521057"/>
              </a:xfrm>
              <a:prstGeom prst="rect">
                <a:avLst/>
              </a:prstGeom>
              <a:blipFill rotWithShape="0">
                <a:blip r:embed="rId7"/>
                <a:stretch>
                  <a:fillRect l="-1702" t="-1200"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Box 61"/>
              <p:cNvSpPr txBox="1"/>
              <p:nvPr/>
            </p:nvSpPr>
            <p:spPr>
              <a:xfrm>
                <a:off x="5195539" y="5898439"/>
                <a:ext cx="3891835" cy="7713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400" dirty="0" smtClean="0"/>
                  <a:t>Note: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𝑡𝑜𝑡𝑎𝑙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𝐴𝑙𝑙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  <m:r>
                      <a:rPr lang="en-US" sz="1400" b="0" i="0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𝑝𝑎𝑟𝑡𝑖𝑎𝑙</m:t>
                        </m:r>
                      </m:sub>
                      <m:sup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p>
                    </m:sSubSup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∗</m:t>
                    </m:r>
                    <m:sSubSup>
                      <m:sSub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𝑅𝑥𝑁𝑜𝑛𝐷𝐹𝐸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  <m:r>
                      <a:rPr lang="en-US" sz="1400" b="0" i="0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𝑅𝑥𝐹𝐸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</m:oMath>
                </a14:m>
                <a:endParaRPr lang="en-US" sz="1400" dirty="0"/>
              </a:p>
              <a:p>
                <a:pPr>
                  <a:spcBef>
                    <a:spcPts val="1200"/>
                  </a:spcBef>
                </a:pPr>
                <a:endParaRPr lang="en-US" sz="1600" dirty="0" smtClean="0"/>
              </a:p>
            </p:txBody>
          </p:sp>
        </mc:Choice>
        <mc:Fallback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539" y="5898439"/>
                <a:ext cx="3891835" cy="771365"/>
              </a:xfrm>
              <a:prstGeom prst="rect">
                <a:avLst/>
              </a:prstGeom>
              <a:blipFill rotWithShape="0">
                <a:blip r:embed="rId8"/>
                <a:stretch>
                  <a:fillRect l="-28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7" name="Group 66"/>
          <p:cNvGrpSpPr/>
          <p:nvPr/>
        </p:nvGrpSpPr>
        <p:grpSpPr>
          <a:xfrm>
            <a:off x="3001786" y="1036449"/>
            <a:ext cx="2542715" cy="3563111"/>
            <a:chOff x="2996976" y="944495"/>
            <a:chExt cx="2542715" cy="3563111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4172755" y="944495"/>
              <a:ext cx="17201" cy="3563111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ight Arrow 68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output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4" name="TextBox 73"/>
              <p:cNvSpPr txBox="1"/>
              <p:nvPr/>
            </p:nvSpPr>
            <p:spPr>
              <a:xfrm>
                <a:off x="7802117" y="2506617"/>
                <a:ext cx="1310042" cy="4468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rtlCol="0">
                <a:spAutoFit/>
              </a:bodyPr>
              <a:lstStyle/>
              <a:p>
                <a:pPr algn="ctr"/>
                <a:r>
                  <a:rPr lang="en-US" sz="1000" dirty="0" smtClean="0"/>
                  <a:t>(</a:t>
                </a:r>
                <a:r>
                  <a:rPr lang="en-US" sz="1000" dirty="0" smtClean="0"/>
                  <a:t>cursor aligned 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000" dirty="0"/>
                  <a:t> </a:t>
                </a:r>
                <a:r>
                  <a:rPr lang="en-US" sz="1000" dirty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0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000" dirty="0" smtClean="0"/>
                  <a:t>)</a:t>
                </a:r>
                <a:endParaRPr lang="en-US" sz="1000" dirty="0" smtClean="0"/>
              </a:p>
            </p:txBody>
          </p:sp>
        </mc:Choice>
        <mc:Fallback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2117" y="2506617"/>
                <a:ext cx="1310042" cy="446854"/>
              </a:xfrm>
              <a:prstGeom prst="rect">
                <a:avLst/>
              </a:prstGeom>
              <a:blipFill rotWithShape="0">
                <a:blip r:embed="rId9"/>
                <a:stretch>
                  <a:fillRect l="-1860" b="-1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005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72"/>
          <p:cNvSpPr txBox="1"/>
          <p:nvPr/>
        </p:nvSpPr>
        <p:spPr>
          <a:xfrm>
            <a:off x="7112705" y="3249584"/>
            <a:ext cx="1991541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output impulse)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923632" y="3396397"/>
            <a:ext cx="2046497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sz="1000" dirty="0" smtClean="0"/>
              <a:t>(same as current input impulse)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5/10/2016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7010" y="243427"/>
            <a:ext cx="7714517" cy="514350"/>
          </a:xfrm>
        </p:spPr>
        <p:txBody>
          <a:bodyPr/>
          <a:lstStyle/>
          <a:p>
            <a:r>
              <a:rPr lang="en-US" dirty="0" smtClean="0"/>
              <a:t>Normal Statistical Flow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845258" y="973909"/>
                <a:ext cx="2497543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258" y="973909"/>
                <a:ext cx="2497543" cy="413190"/>
              </a:xfrm>
              <a:prstGeom prst="rect">
                <a:avLst/>
              </a:prstGeom>
              <a:blipFill rotWithShape="0">
                <a:blip r:embed="rId2"/>
                <a:stretch>
                  <a:fillRect l="-1467" b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/>
          <p:cNvGrpSpPr/>
          <p:nvPr/>
        </p:nvGrpSpPr>
        <p:grpSpPr>
          <a:xfrm>
            <a:off x="1072875" y="1556538"/>
            <a:ext cx="1862566" cy="564880"/>
            <a:chOff x="1092200" y="2457122"/>
            <a:chExt cx="1862566" cy="564880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63761" y="2614787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95226" y="2614787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60589" y="2614787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092200" y="2457122"/>
              <a:ext cx="1347781" cy="5648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934904" y="3053711"/>
                <a:ext cx="2337243" cy="3829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904" y="3053711"/>
                <a:ext cx="2337243" cy="382990"/>
              </a:xfrm>
              <a:prstGeom prst="rect">
                <a:avLst/>
              </a:prstGeom>
              <a:blipFill rotWithShape="0">
                <a:blip r:embed="rId3"/>
                <a:stretch>
                  <a:fillRect l="-1563" b="-31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55243" y="3670297"/>
            <a:ext cx="1862566" cy="578837"/>
            <a:chOff x="1092200" y="4332235"/>
            <a:chExt cx="1862566" cy="578837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63761" y="4466375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95226" y="4466375"/>
              <a:ext cx="27988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/>
                <a:t>R</a:t>
              </a:r>
              <a:r>
                <a:rPr lang="en-US" sz="1200" dirty="0" smtClean="0"/>
                <a:t>x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60589" y="4466375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1092200" y="4332235"/>
              <a:ext cx="1347781" cy="578837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TextBox 126"/>
              <p:cNvSpPr txBox="1"/>
              <p:nvPr/>
            </p:nvSpPr>
            <p:spPr>
              <a:xfrm>
                <a:off x="6755160" y="1090121"/>
                <a:ext cx="1081898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𝑵𝒐𝒏𝑫𝑭𝑬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5160" y="1090121"/>
                <a:ext cx="1081898" cy="378565"/>
              </a:xfrm>
              <a:prstGeom prst="rect">
                <a:avLst/>
              </a:prstGeom>
              <a:blipFill rotWithShape="0">
                <a:blip r:embed="rId4"/>
                <a:stretch>
                  <a:fillRect l="-3933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2" name="TextBox 141"/>
              <p:cNvSpPr txBox="1"/>
              <p:nvPr/>
            </p:nvSpPr>
            <p:spPr>
              <a:xfrm>
                <a:off x="6110008" y="3009010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0008" y="3009010"/>
                <a:ext cx="1081898" cy="399981"/>
              </a:xfrm>
              <a:prstGeom prst="rect">
                <a:avLst/>
              </a:prstGeom>
              <a:blipFill rotWithShape="0">
                <a:blip r:embed="rId5"/>
                <a:stretch>
                  <a:fillRect l="-3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3" name="Group 152"/>
          <p:cNvGrpSpPr/>
          <p:nvPr/>
        </p:nvGrpSpPr>
        <p:grpSpPr>
          <a:xfrm>
            <a:off x="5276574" y="3488559"/>
            <a:ext cx="2757549" cy="910026"/>
            <a:chOff x="5295899" y="4169975"/>
            <a:chExt cx="2757549" cy="910026"/>
          </a:xfrm>
        </p:grpSpPr>
        <p:sp>
          <p:nvSpPr>
            <p:cNvPr id="136" name="Isosceles Triangle 135"/>
            <p:cNvSpPr/>
            <p:nvPr/>
          </p:nvSpPr>
          <p:spPr>
            <a:xfrm rot="5400000">
              <a:off x="5389269" y="4411411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018006" y="4446918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467461" y="4485853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6164289" y="4485853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40" name="Straight Connector 139"/>
            <p:cNvCxnSpPr>
              <a:stCxn id="136" idx="0"/>
              <a:endCxn id="137" idx="1"/>
            </p:cNvCxnSpPr>
            <p:nvPr/>
          </p:nvCxnSpPr>
          <p:spPr>
            <a:xfrm flipV="1">
              <a:off x="5840206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>
              <a:stCxn id="137" idx="3"/>
            </p:cNvCxnSpPr>
            <p:nvPr/>
          </p:nvCxnSpPr>
          <p:spPr>
            <a:xfrm>
              <a:off x="6554781" y="4624352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Rounded Rectangle 142"/>
            <p:cNvSpPr/>
            <p:nvPr/>
          </p:nvSpPr>
          <p:spPr>
            <a:xfrm>
              <a:off x="5295899" y="4169975"/>
              <a:ext cx="2757549" cy="910026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grpSp>
          <p:nvGrpSpPr>
            <p:cNvPr id="149" name="Group 148"/>
            <p:cNvGrpSpPr/>
            <p:nvPr/>
          </p:nvGrpSpPr>
          <p:grpSpPr>
            <a:xfrm>
              <a:off x="6732581" y="4269484"/>
              <a:ext cx="1147334" cy="354867"/>
              <a:chOff x="6732581" y="4446918"/>
              <a:chExt cx="1147334" cy="354867"/>
            </a:xfrm>
          </p:grpSpPr>
          <p:sp>
            <p:nvSpPr>
              <p:cNvPr id="144" name="Rectangle 143"/>
              <p:cNvSpPr/>
              <p:nvPr/>
            </p:nvSpPr>
            <p:spPr>
              <a:xfrm>
                <a:off x="6732581" y="4446918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869942" y="4485851"/>
                <a:ext cx="962764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Non-DFE</a:t>
                </a:r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6732581" y="4624351"/>
              <a:ext cx="1147334" cy="354867"/>
              <a:chOff x="7159825" y="3166834"/>
              <a:chExt cx="1147334" cy="354867"/>
            </a:xfrm>
          </p:grpSpPr>
          <p:sp>
            <p:nvSpPr>
              <p:cNvPr id="147" name="Rectangle 146"/>
              <p:cNvSpPr/>
              <p:nvPr/>
            </p:nvSpPr>
            <p:spPr>
              <a:xfrm>
                <a:off x="7159825" y="3166834"/>
                <a:ext cx="1147334" cy="354867"/>
              </a:xfrm>
              <a:prstGeom prst="rect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7291845" y="3196035"/>
                <a:ext cx="63094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 DFE</a:t>
                </a:r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5394996" y="1556538"/>
            <a:ext cx="2529529" cy="1211530"/>
            <a:chOff x="5414321" y="2457122"/>
            <a:chExt cx="2529529" cy="1211530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67461" y="2612928"/>
              <a:ext cx="263855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64289" y="2612928"/>
              <a:ext cx="30553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6670726" y="2457122"/>
              <a:ext cx="1273124" cy="562128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69942" y="2612926"/>
              <a:ext cx="962764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74485" y="3141708"/>
              <a:ext cx="959815" cy="526944"/>
              <a:chOff x="6774485" y="3068519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53714" y="3134513"/>
                <a:ext cx="784025" cy="354867"/>
                <a:chOff x="7159825" y="3166834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59825" y="3166834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291845" y="3196035"/>
                  <a:ext cx="63094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74485" y="3068519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/>
              <p:cNvSpPr txBox="1"/>
              <p:nvPr/>
            </p:nvSpPr>
            <p:spPr>
              <a:xfrm>
                <a:off x="7813381" y="2217407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3381" y="2217407"/>
                <a:ext cx="785343" cy="378565"/>
              </a:xfrm>
              <a:prstGeom prst="rect">
                <a:avLst/>
              </a:prstGeom>
              <a:blipFill rotWithShape="0">
                <a:blip r:embed="rId6"/>
                <a:stretch>
                  <a:fillRect l="-6202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757787" y="5103313"/>
                <a:ext cx="4690349" cy="399981"/>
              </a:xfrm>
              <a:prstGeom prst="rect">
                <a:avLst/>
              </a:prstGeom>
              <a:noFill/>
            </p:spPr>
            <p:txBody>
              <a:bodyPr wrap="square" lIns="0" rtlCol="0">
                <a:spAutoFit/>
              </a:bodyPr>
              <a:lstStyle/>
              <a:p>
                <a:pPr>
                  <a:spcBef>
                    <a:spcPts val="1200"/>
                  </a:spcBef>
                </a:pPr>
                <a:r>
                  <a:rPr lang="en-US" sz="1600" dirty="0" smtClean="0"/>
                  <a:t>- Statistical uses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𝒕𝒐𝒕𝒂𝒍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𝑹𝒙𝑨𝒍𝒍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600" dirty="0" smtClean="0"/>
                  <a:t> (same as current flow)</a:t>
                </a: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787" y="5103313"/>
                <a:ext cx="4690349" cy="399981"/>
              </a:xfrm>
              <a:prstGeom prst="rect">
                <a:avLst/>
              </a:prstGeom>
              <a:blipFill rotWithShape="0">
                <a:blip r:embed="rId7"/>
                <a:stretch>
                  <a:fillRect l="-2597" b="-106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2" name="TextBox 61"/>
              <p:cNvSpPr txBox="1"/>
              <p:nvPr/>
            </p:nvSpPr>
            <p:spPr>
              <a:xfrm>
                <a:off x="5068562" y="5606487"/>
                <a:ext cx="4026487" cy="7713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400" dirty="0" smtClean="0"/>
                  <a:t>Note: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𝑡𝑜𝑡𝑎𝑙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𝐴𝑙𝑙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  <m:r>
                      <a:rPr lang="en-US" sz="1400" b="0" i="0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𝑝𝑎𝑟𝑡𝑖𝑎𝑙</m:t>
                        </m:r>
                      </m:sub>
                      <m:sup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p>
                    </m:sSubSup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∗</m:t>
                    </m:r>
                    <m:sSubSup>
                      <m:sSub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𝑅𝑥𝑁𝑜𝑛𝐷𝐹𝐸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  <m:r>
                      <a:rPr lang="en-US" sz="1400" b="0" i="0" smtClean="0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𝑅𝑥𝐹𝐸</m:t>
                        </m:r>
                      </m:sub>
                      <m:sup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𝑜𝑢𝑡</m:t>
                        </m:r>
                      </m:sup>
                    </m:sSubSup>
                  </m:oMath>
                </a14:m>
                <a:endParaRPr lang="en-US" sz="1400" dirty="0"/>
              </a:p>
              <a:p>
                <a:pPr>
                  <a:spcBef>
                    <a:spcPts val="1200"/>
                  </a:spcBef>
                </a:pPr>
                <a:endParaRPr lang="en-US" sz="1600" dirty="0" smtClean="0"/>
              </a:p>
            </p:txBody>
          </p:sp>
        </mc:Choice>
        <mc:Fallback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8562" y="5606487"/>
                <a:ext cx="4026487" cy="771365"/>
              </a:xfrm>
              <a:prstGeom prst="rect">
                <a:avLst/>
              </a:prstGeom>
              <a:blipFill rotWithShape="0">
                <a:blip r:embed="rId8"/>
                <a:stretch>
                  <a:fillRect l="-27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7" name="Group 66"/>
          <p:cNvGrpSpPr/>
          <p:nvPr/>
        </p:nvGrpSpPr>
        <p:grpSpPr>
          <a:xfrm>
            <a:off x="2976304" y="1113112"/>
            <a:ext cx="2542715" cy="3563111"/>
            <a:chOff x="2996976" y="944495"/>
            <a:chExt cx="2542715" cy="3563111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4172755" y="944495"/>
              <a:ext cx="17201" cy="3563111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ight Arrow 68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output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4" name="TextBox 73"/>
              <p:cNvSpPr txBox="1"/>
              <p:nvPr/>
            </p:nvSpPr>
            <p:spPr>
              <a:xfrm>
                <a:off x="7794204" y="2537263"/>
                <a:ext cx="1310042" cy="4468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rtlCol="0">
                <a:spAutoFit/>
              </a:bodyPr>
              <a:lstStyle/>
              <a:p>
                <a:pPr algn="ctr"/>
                <a:r>
                  <a:rPr lang="en-US" sz="1000" dirty="0" smtClean="0"/>
                  <a:t>(</a:t>
                </a:r>
                <a:r>
                  <a:rPr lang="en-US" sz="1000" dirty="0" smtClean="0"/>
                  <a:t>cursor aligned 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000" dirty="0"/>
                  <a:t> </a:t>
                </a:r>
                <a:r>
                  <a:rPr lang="en-US" sz="1000" dirty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0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000" dirty="0" smtClean="0"/>
                  <a:t>)</a:t>
                </a:r>
                <a:endParaRPr lang="en-US" sz="1000" dirty="0" smtClean="0"/>
              </a:p>
            </p:txBody>
          </p:sp>
        </mc:Choice>
        <mc:Fallback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4204" y="2537263"/>
                <a:ext cx="1310042" cy="446854"/>
              </a:xfrm>
              <a:prstGeom prst="rect">
                <a:avLst/>
              </a:prstGeom>
              <a:blipFill rotWithShape="0">
                <a:blip r:embed="rId9"/>
                <a:stretch>
                  <a:fillRect l="-1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330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52" name="TextBox 151"/>
              <p:cNvSpPr txBox="1"/>
              <p:nvPr/>
            </p:nvSpPr>
            <p:spPr>
              <a:xfrm>
                <a:off x="6415711" y="2539088"/>
                <a:ext cx="1444304" cy="4468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rtlCol="0">
                <a:spAutoFit/>
              </a:bodyPr>
              <a:lstStyle/>
              <a:p>
                <a:pPr algn="ctr"/>
                <a:r>
                  <a:rPr lang="en-US" sz="1000" dirty="0" smtClean="0"/>
                  <a:t>(</a:t>
                </a:r>
                <a:r>
                  <a:rPr lang="en-US" sz="1000" dirty="0" smtClean="0"/>
                  <a:t>cursor aligned 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000" dirty="0"/>
                  <a:t> </a:t>
                </a:r>
                <a:r>
                  <a:rPr lang="en-US" sz="1000" dirty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0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000" dirty="0" smtClean="0"/>
                  <a:t>)</a:t>
                </a:r>
                <a:endParaRPr lang="en-US" sz="1000" dirty="0" smtClean="0"/>
              </a:p>
            </p:txBody>
          </p:sp>
        </mc:Choice>
        <mc:Fallback>
          <p:sp>
            <p:nvSpPr>
              <p:cNvPr id="152" name="TextBox 1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5711" y="2539088"/>
                <a:ext cx="1444304" cy="446854"/>
              </a:xfrm>
              <a:prstGeom prst="rect">
                <a:avLst/>
              </a:prstGeom>
              <a:blipFill rotWithShape="0">
                <a:blip r:embed="rId2"/>
                <a:stretch>
                  <a:fillRect t="-1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5/10/2016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01615" y="228004"/>
            <a:ext cx="8107047" cy="514350"/>
          </a:xfrm>
        </p:spPr>
        <p:txBody>
          <a:bodyPr/>
          <a:lstStyle/>
          <a:p>
            <a:r>
              <a:rPr lang="en-US" dirty="0" smtClean="0"/>
              <a:t>Redriver Time Domain Flow: if Tx2 has </a:t>
            </a:r>
            <a:r>
              <a:rPr lang="en-US" dirty="0" err="1" smtClean="0"/>
              <a:t>GetWave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2035212" y="1024834"/>
                <a:ext cx="1512209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𝑨𝑪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5212" y="1024834"/>
                <a:ext cx="1512209" cy="413190"/>
              </a:xfrm>
              <a:prstGeom prst="rect">
                <a:avLst/>
              </a:prstGeom>
              <a:blipFill rotWithShape="0">
                <a:blip r:embed="rId3"/>
                <a:stretch>
                  <a:fillRect l="-2823" b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/>
          <p:cNvGrpSpPr/>
          <p:nvPr/>
        </p:nvGrpSpPr>
        <p:grpSpPr>
          <a:xfrm>
            <a:off x="1921215" y="1556047"/>
            <a:ext cx="1744145" cy="549380"/>
            <a:chOff x="1210621" y="2457122"/>
            <a:chExt cx="1744145" cy="549380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37888" y="261625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66740" y="2615884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35071" y="2614787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721465" y="2457122"/>
              <a:ext cx="718516" cy="5493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16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𝑹𝒙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blipFill rotWithShape="0">
                <a:blip r:embed="rId4"/>
                <a:stretch>
                  <a:fillRect b="-5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4775" y="3622204"/>
            <a:ext cx="3617825" cy="594449"/>
            <a:chOff x="-663059" y="4294299"/>
            <a:chExt cx="3617825" cy="594449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37291" y="4466375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56830" y="4465543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34019" y="446637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-663059" y="4294299"/>
              <a:ext cx="3103040" cy="594449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TextBox 126"/>
              <p:cNvSpPr txBox="1"/>
              <p:nvPr/>
            </p:nvSpPr>
            <p:spPr>
              <a:xfrm>
                <a:off x="7679248" y="1103349"/>
                <a:ext cx="1081898" cy="45550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𝑹𝒙𝑵𝒐𝒏𝑫𝑭𝑬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9248" y="1103349"/>
                <a:ext cx="1081898" cy="455509"/>
              </a:xfrm>
              <a:prstGeom prst="rect">
                <a:avLst/>
              </a:prstGeom>
              <a:blipFill rotWithShape="0">
                <a:blip r:embed="rId5"/>
                <a:stretch>
                  <a:fillRect l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2" name="TextBox 141"/>
              <p:cNvSpPr txBox="1"/>
              <p:nvPr/>
            </p:nvSpPr>
            <p:spPr>
              <a:xfrm>
                <a:off x="5350636" y="3024877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636" y="3024877"/>
                <a:ext cx="1081898" cy="399981"/>
              </a:xfrm>
              <a:prstGeom prst="rect">
                <a:avLst/>
              </a:prstGeom>
              <a:blipFill rotWithShape="0">
                <a:blip r:embed="rId6"/>
                <a:stretch>
                  <a:fillRect l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6343069" y="1555639"/>
            <a:ext cx="2529528" cy="1211530"/>
            <a:chOff x="5414321" y="2457122"/>
            <a:chExt cx="2529528" cy="1211530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29301" y="2625229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14484" y="2612928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6651258" y="2457122"/>
              <a:ext cx="1292591" cy="549380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32192" y="2625230"/>
              <a:ext cx="104772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74485" y="3141708"/>
              <a:ext cx="959815" cy="526944"/>
              <a:chOff x="6774485" y="3068519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53714" y="3134513"/>
                <a:ext cx="784025" cy="354867"/>
                <a:chOff x="7159825" y="3166834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59825" y="3166834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227948" y="3209184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74485" y="3068519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/>
              <p:cNvSpPr txBox="1"/>
              <p:nvPr/>
            </p:nvSpPr>
            <p:spPr>
              <a:xfrm>
                <a:off x="6980085" y="2192616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0085" y="2192616"/>
                <a:ext cx="785343" cy="378565"/>
              </a:xfrm>
              <a:prstGeom prst="rect">
                <a:avLst/>
              </a:prstGeom>
              <a:blipFill rotWithShape="0">
                <a:blip r:embed="rId7"/>
                <a:stretch>
                  <a:fillRect l="-5426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/>
              <p:cNvSpPr txBox="1"/>
              <p:nvPr/>
            </p:nvSpPr>
            <p:spPr>
              <a:xfrm>
                <a:off x="701711" y="4571520"/>
                <a:ext cx="7938327" cy="214828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Time domain simulation: if Rx2 has </a:t>
                </a:r>
                <a:r>
                  <a:rPr lang="en-US" sz="1600" dirty="0" err="1" smtClean="0"/>
                  <a:t>GetWave</a:t>
                </a:r>
                <a:r>
                  <a:rPr lang="en-US" sz="1600" dirty="0" smtClean="0"/>
                  <a:t> (same as current flow)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Rx2 output = Tx2 GetWave output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𝑨𝑪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1600" dirty="0" smtClean="0"/>
                  <a:t> </a:t>
                </a:r>
                <a:r>
                  <a:rPr lang="en-US" sz="1600" dirty="0" smtClean="0">
                    <a:sym typeface="Wingdings" panose="05000000000000000000" pitchFamily="2" charset="2"/>
                  </a:rPr>
                  <a:t> Rx2 GetWave</a:t>
                </a:r>
                <a:endParaRPr lang="en-US" sz="1600" dirty="0" smtClean="0"/>
              </a:p>
              <a:p>
                <a:pPr>
                  <a:spcBef>
                    <a:spcPts val="1200"/>
                  </a:spcBef>
                </a:pPr>
                <a:r>
                  <a:rPr lang="en-US" sz="1600" dirty="0" smtClean="0"/>
                  <a:t>- Time domain simulation: if Rx2 is </a:t>
                </a:r>
                <a:r>
                  <a:rPr lang="en-US" sz="1600" dirty="0" err="1" smtClean="0"/>
                  <a:t>Init</a:t>
                </a:r>
                <a:r>
                  <a:rPr lang="en-US" sz="1600" dirty="0" smtClean="0"/>
                  <a:t>-only</a:t>
                </a:r>
                <a:endParaRPr lang="en-US" sz="1600" dirty="0"/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Rx2 </a:t>
                </a:r>
                <a:r>
                  <a:rPr lang="en-US" sz="1600" dirty="0"/>
                  <a:t>output = Tx2 GetWave output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𝑨𝑪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𝟐</m:t>
                        </m:r>
                      </m:sub>
                    </m:sSub>
                    <m:r>
                      <a:rPr lang="en-US" sz="16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en-US" sz="1600" dirty="0">
                        <a:sym typeface="Symbol" panose="05050102010706020507" pitchFamily="18" charset="2"/>
                      </a:rPr>
                      <m:t></m:t>
                    </m:r>
                  </m:oMath>
                </a14:m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  <m:r>
                      <a:rPr lang="en-US" sz="16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/>
                  <a:t>+ Tx1 digital input </a:t>
                </a:r>
                <a:r>
                  <a:rPr lang="en-US" sz="1600" dirty="0">
                    <a:sym typeface="Symbol" panose="05050102010706020507" pitchFamily="18" charset="2"/>
                  </a:rPr>
                  <a:t></a:t>
                </a:r>
                <a:r>
                  <a:rPr lang="en-US" sz="1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𝑹𝒙𝑫𝑭𝑬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endParaRPr lang="en-US" sz="1600" dirty="0"/>
              </a:p>
              <a:p>
                <a:pPr>
                  <a:spcBef>
                    <a:spcPts val="600"/>
                  </a:spcBef>
                </a:pPr>
                <a:r>
                  <a:rPr lang="en-US" sz="1600" dirty="0"/>
                  <a:t>                   </a:t>
                </a:r>
                <a:r>
                  <a:rPr lang="en-US" sz="1600" dirty="0" smtClean="0"/>
                  <a:t>    </a:t>
                </a:r>
                <a:r>
                  <a:rPr lang="en-US" sz="1200" dirty="0" smtClean="0"/>
                  <a:t>(</a:t>
                </a:r>
                <a:r>
                  <a:rPr lang="en-US" sz="1200" dirty="0"/>
                  <a:t>note: EDA tool must align Tx1 digital input and Tx2 GetWave output)</a:t>
                </a:r>
              </a:p>
              <a:p>
                <a:pPr>
                  <a:spcBef>
                    <a:spcPts val="1200"/>
                  </a:spcBef>
                </a:pPr>
                <a:endParaRPr lang="en-US" sz="1600" dirty="0" smtClean="0"/>
              </a:p>
            </p:txBody>
          </p:sp>
        </mc:Choice>
        <mc:Fallback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711" y="4571520"/>
                <a:ext cx="7938327" cy="2148280"/>
              </a:xfrm>
              <a:prstGeom prst="rect">
                <a:avLst/>
              </a:prstGeom>
              <a:blipFill rotWithShape="0">
                <a:blip r:embed="rId8"/>
                <a:stretch>
                  <a:fillRect l="-1536" t="-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3" name="Group 62"/>
          <p:cNvGrpSpPr/>
          <p:nvPr/>
        </p:nvGrpSpPr>
        <p:grpSpPr>
          <a:xfrm>
            <a:off x="178424" y="1611951"/>
            <a:ext cx="1744145" cy="475989"/>
            <a:chOff x="1210621" y="2515293"/>
            <a:chExt cx="1744145" cy="475989"/>
          </a:xfrm>
        </p:grpSpPr>
        <p:sp>
          <p:nvSpPr>
            <p:cNvPr id="65" name="Isosceles Triangle 6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7" name="Isosceles Triangle 6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253227" y="2612520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555347" y="2612520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923423" y="2612520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71" name="Straight Connector 70"/>
            <p:cNvCxnSpPr>
              <a:stCxn id="65" idx="0"/>
              <a:endCxn id="6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6" idx="3"/>
              <a:endCxn id="6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>
            <a:off x="4581655" y="1613914"/>
            <a:ext cx="1744145" cy="475989"/>
            <a:chOff x="1210621" y="2515293"/>
            <a:chExt cx="1744145" cy="475989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7" name="Isosceles Triangle 7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238198" y="261055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569678" y="2616188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923423" y="259986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81" name="Straight Connector 80"/>
            <p:cNvCxnSpPr>
              <a:stCxn id="75" idx="0"/>
              <a:endCxn id="7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76" idx="3"/>
              <a:endCxn id="7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4546077" y="3447967"/>
            <a:ext cx="4489254" cy="910026"/>
            <a:chOff x="4461950" y="3407411"/>
            <a:chExt cx="4489254" cy="910026"/>
          </a:xfrm>
        </p:grpSpPr>
        <p:grpSp>
          <p:nvGrpSpPr>
            <p:cNvPr id="153" name="Group 152"/>
            <p:cNvGrpSpPr/>
            <p:nvPr/>
          </p:nvGrpSpPr>
          <p:grpSpPr>
            <a:xfrm>
              <a:off x="4461950" y="3407411"/>
              <a:ext cx="4489254" cy="910026"/>
              <a:chOff x="3564195" y="4169975"/>
              <a:chExt cx="4489254" cy="910026"/>
            </a:xfrm>
          </p:grpSpPr>
          <p:sp>
            <p:nvSpPr>
              <p:cNvPr id="136" name="Isosceles Triangle 135"/>
              <p:cNvSpPr/>
              <p:nvPr/>
            </p:nvSpPr>
            <p:spPr>
              <a:xfrm rot="5400000">
                <a:off x="5389269" y="4411411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6018006" y="4446918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8" name="TextBox 137"/>
              <p:cNvSpPr txBox="1"/>
              <p:nvPr/>
            </p:nvSpPr>
            <p:spPr>
              <a:xfrm>
                <a:off x="5441587" y="4485853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Tx2</a:t>
                </a:r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6140109" y="4485853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AC2</a:t>
                </a:r>
              </a:p>
            </p:txBody>
          </p:sp>
          <p:cxnSp>
            <p:nvCxnSpPr>
              <p:cNvPr id="140" name="Straight Connector 139"/>
              <p:cNvCxnSpPr>
                <a:stCxn id="136" idx="0"/>
                <a:endCxn id="137" idx="1"/>
              </p:cNvCxnSpPr>
              <p:nvPr/>
            </p:nvCxnSpPr>
            <p:spPr>
              <a:xfrm flipV="1">
                <a:off x="5840206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>
                <a:stCxn id="137" idx="3"/>
              </p:cNvCxnSpPr>
              <p:nvPr/>
            </p:nvCxnSpPr>
            <p:spPr>
              <a:xfrm>
                <a:off x="6554781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Rounded Rectangle 142"/>
              <p:cNvSpPr/>
              <p:nvPr/>
            </p:nvSpPr>
            <p:spPr>
              <a:xfrm>
                <a:off x="3564195" y="4169975"/>
                <a:ext cx="4489254" cy="910026"/>
              </a:xfrm>
              <a:prstGeom prst="roundRect">
                <a:avLst/>
              </a:pr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grpSp>
            <p:nvGrpSpPr>
              <p:cNvPr id="149" name="Group 148"/>
              <p:cNvGrpSpPr/>
              <p:nvPr/>
            </p:nvGrpSpPr>
            <p:grpSpPr>
              <a:xfrm>
                <a:off x="6732581" y="4269484"/>
                <a:ext cx="1147334" cy="354867"/>
                <a:chOff x="6732581" y="4446918"/>
                <a:chExt cx="1147334" cy="354867"/>
              </a:xfrm>
            </p:grpSpPr>
            <p:sp>
              <p:nvSpPr>
                <p:cNvPr id="144" name="Rectangle 143"/>
                <p:cNvSpPr/>
                <p:nvPr/>
              </p:nvSpPr>
              <p:spPr>
                <a:xfrm>
                  <a:off x="6732581" y="4446918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5" name="TextBox 144"/>
                <p:cNvSpPr txBox="1"/>
                <p:nvPr/>
              </p:nvSpPr>
              <p:spPr>
                <a:xfrm>
                  <a:off x="6832192" y="4485851"/>
                  <a:ext cx="1047723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Non-DFE</a:t>
                  </a:r>
                </a:p>
              </p:txBody>
            </p:sp>
          </p:grpSp>
          <p:grpSp>
            <p:nvGrpSpPr>
              <p:cNvPr id="146" name="Group 145"/>
              <p:cNvGrpSpPr/>
              <p:nvPr/>
            </p:nvGrpSpPr>
            <p:grpSpPr>
              <a:xfrm>
                <a:off x="6732581" y="4624351"/>
                <a:ext cx="1147334" cy="354867"/>
                <a:chOff x="7159825" y="3166834"/>
                <a:chExt cx="1147334" cy="354867"/>
              </a:xfrm>
            </p:grpSpPr>
            <p:sp>
              <p:nvSpPr>
                <p:cNvPr id="147" name="Rectangle 146"/>
                <p:cNvSpPr/>
                <p:nvPr/>
              </p:nvSpPr>
              <p:spPr>
                <a:xfrm>
                  <a:off x="7159825" y="3166834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7258717" y="3196439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</p:grpSp>
        <p:grpSp>
          <p:nvGrpSpPr>
            <p:cNvPr id="84" name="Group 83"/>
            <p:cNvGrpSpPr/>
            <p:nvPr/>
          </p:nvGrpSpPr>
          <p:grpSpPr>
            <a:xfrm>
              <a:off x="4555233" y="3616273"/>
              <a:ext cx="1744145" cy="475989"/>
              <a:chOff x="1210621" y="2515293"/>
              <a:chExt cx="1744145" cy="475989"/>
            </a:xfrm>
          </p:grpSpPr>
          <p:sp>
            <p:nvSpPr>
              <p:cNvPr id="85" name="Isosceles Triangle 84"/>
              <p:cNvSpPr/>
              <p:nvPr/>
            </p:nvSpPr>
            <p:spPr>
              <a:xfrm rot="5400000">
                <a:off x="118556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1814306" y="2575852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7" name="Isosceles Triangle 86"/>
              <p:cNvSpPr/>
              <p:nvPr/>
            </p:nvSpPr>
            <p:spPr>
              <a:xfrm rot="5400000">
                <a:off x="250382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1237291" y="2614787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Tx1</a:t>
                </a: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2567573" y="2614787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Rx1</a:t>
                </a: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1921897" y="2614787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AC1</a:t>
                </a:r>
              </a:p>
            </p:txBody>
          </p:sp>
          <p:cxnSp>
            <p:nvCxnSpPr>
              <p:cNvPr id="94" name="Straight Connector 93"/>
              <p:cNvCxnSpPr>
                <a:stCxn id="85" idx="0"/>
                <a:endCxn id="86" idx="1"/>
              </p:cNvCxnSpPr>
              <p:nvPr/>
            </p:nvCxnSpPr>
            <p:spPr>
              <a:xfrm flipV="1">
                <a:off x="1636506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86" idx="3"/>
                <a:endCxn id="87" idx="3"/>
              </p:cNvCxnSpPr>
              <p:nvPr/>
            </p:nvCxnSpPr>
            <p:spPr>
              <a:xfrm>
                <a:off x="2351081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Group 108"/>
          <p:cNvGrpSpPr/>
          <p:nvPr/>
        </p:nvGrpSpPr>
        <p:grpSpPr>
          <a:xfrm>
            <a:off x="214308" y="3682977"/>
            <a:ext cx="1744145" cy="475989"/>
            <a:chOff x="1210621" y="2515293"/>
            <a:chExt cx="1744145" cy="475989"/>
          </a:xfrm>
        </p:grpSpPr>
        <p:sp>
          <p:nvSpPr>
            <p:cNvPr id="110" name="Isosceles Triangle 109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2" name="Isosceles Triangle 11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1237291" y="261478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2571233" y="2614787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921897" y="2626596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116" name="Straight Connector 115"/>
            <p:cNvCxnSpPr>
              <a:stCxn id="110" idx="0"/>
              <a:endCxn id="111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>
              <a:stCxn id="111" idx="3"/>
              <a:endCxn id="11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2976357" y="1109716"/>
            <a:ext cx="2542715" cy="3261431"/>
            <a:chOff x="2996976" y="944495"/>
            <a:chExt cx="2542715" cy="3261431"/>
          </a:xfrm>
        </p:grpSpPr>
        <p:cxnSp>
          <p:nvCxnSpPr>
            <p:cNvPr id="121" name="Straight Connector 120"/>
            <p:cNvCxnSpPr/>
            <p:nvPr/>
          </p:nvCxnSpPr>
          <p:spPr>
            <a:xfrm>
              <a:off x="4172755" y="944495"/>
              <a:ext cx="32436" cy="3261431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ight Arrow 122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output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327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52" name="TextBox 151"/>
              <p:cNvSpPr txBox="1"/>
              <p:nvPr/>
            </p:nvSpPr>
            <p:spPr>
              <a:xfrm>
                <a:off x="6412574" y="2537153"/>
                <a:ext cx="1444304" cy="44685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rtlCol="0">
                <a:spAutoFit/>
              </a:bodyPr>
              <a:lstStyle/>
              <a:p>
                <a:pPr algn="ctr"/>
                <a:r>
                  <a:rPr lang="en-US" sz="1000" dirty="0" smtClean="0"/>
                  <a:t>(</a:t>
                </a:r>
                <a:r>
                  <a:rPr lang="en-US" sz="1000" dirty="0" smtClean="0"/>
                  <a:t>cursor aligned 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 dirty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000" dirty="0"/>
                  <a:t> </a:t>
                </a:r>
                <a:r>
                  <a:rPr lang="en-US" sz="1000" dirty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0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0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0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r>
                  <a:rPr lang="en-US" sz="1000" dirty="0" smtClean="0"/>
                  <a:t>)</a:t>
                </a:r>
                <a:endParaRPr lang="en-US" sz="1000" dirty="0" smtClean="0"/>
              </a:p>
            </p:txBody>
          </p:sp>
        </mc:Choice>
        <mc:Fallback>
          <p:sp>
            <p:nvSpPr>
              <p:cNvPr id="152" name="TextBox 1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2574" y="2537153"/>
                <a:ext cx="1444304" cy="44685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558541-60C9-42A2-8392-FF12533A6B7A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9A638E2-D1D3-4A0C-B01C-2D8C87C34365}" type="datetime1">
              <a:rPr lang="en-US" smtClean="0"/>
              <a:t>5/10/2016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01616" y="228004"/>
            <a:ext cx="7192010" cy="514350"/>
          </a:xfrm>
        </p:spPr>
        <p:txBody>
          <a:bodyPr/>
          <a:lstStyle/>
          <a:p>
            <a:r>
              <a:rPr lang="en-US" dirty="0" smtClean="0"/>
              <a:t>Redriver Time Domain Flow: Init-only Tx2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1354768" y="1037994"/>
                <a:ext cx="2620974" cy="413190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𝒑𝒂𝒓𝒕𝒊𝒂𝒍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4768" y="1037994"/>
                <a:ext cx="2620974" cy="413190"/>
              </a:xfrm>
              <a:prstGeom prst="rect">
                <a:avLst/>
              </a:prstGeom>
              <a:blipFill rotWithShape="0">
                <a:blip r:embed="rId3"/>
                <a:stretch>
                  <a:fillRect l="-1163" b="-4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Group 149"/>
          <p:cNvGrpSpPr/>
          <p:nvPr/>
        </p:nvGrpSpPr>
        <p:grpSpPr>
          <a:xfrm>
            <a:off x="1850938" y="1556046"/>
            <a:ext cx="1814422" cy="577553"/>
            <a:chOff x="1140344" y="2457121"/>
            <a:chExt cx="1814422" cy="577553"/>
          </a:xfrm>
        </p:grpSpPr>
        <p:sp>
          <p:nvSpPr>
            <p:cNvPr id="2" name="Isosceles Triangle 1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2" name="Isosceles Triangle 5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37887" y="2614479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557939" y="2614478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935071" y="2614787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90" name="Straight Connector 89"/>
            <p:cNvCxnSpPr>
              <a:stCxn id="2" idx="0"/>
              <a:endCxn id="3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3" idx="3"/>
              <a:endCxn id="5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ounded Rectangle 97"/>
            <p:cNvSpPr/>
            <p:nvPr/>
          </p:nvSpPr>
          <p:spPr>
            <a:xfrm>
              <a:off x="1140344" y="2457121"/>
              <a:ext cx="1299637" cy="577553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𝒊𝒏</m:t>
                          </m:r>
                        </m:sup>
                      </m:sSubSup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16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𝑹𝒙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𝑻𝒙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𝑰𝒏𝒊𝒕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𝒐𝒖𝒕𝒑𝒖𝒕</m:t>
                      </m:r>
                    </m:oMath>
                  </m:oMathPara>
                </a14:m>
                <a:endParaRPr lang="en-US" sz="1600" b="1" dirty="0" smtClean="0"/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87" y="2933372"/>
                <a:ext cx="3506537" cy="629211"/>
              </a:xfrm>
              <a:prstGeom prst="rect">
                <a:avLst/>
              </a:prstGeom>
              <a:blipFill rotWithShape="0">
                <a:blip r:embed="rId4"/>
                <a:stretch>
                  <a:fillRect b="-5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1" name="Group 150"/>
          <p:cNvGrpSpPr/>
          <p:nvPr/>
        </p:nvGrpSpPr>
        <p:grpSpPr>
          <a:xfrm>
            <a:off x="104775" y="3622204"/>
            <a:ext cx="3617825" cy="594449"/>
            <a:chOff x="-663059" y="4294299"/>
            <a:chExt cx="3617825" cy="594449"/>
          </a:xfrm>
        </p:grpSpPr>
        <p:sp>
          <p:nvSpPr>
            <p:cNvPr id="99" name="Isosceles Triangle 98"/>
            <p:cNvSpPr/>
            <p:nvPr/>
          </p:nvSpPr>
          <p:spPr>
            <a:xfrm rot="5400000">
              <a:off x="118556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814306" y="4427440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1" name="Isosceles Triangle 100"/>
            <p:cNvSpPr/>
            <p:nvPr/>
          </p:nvSpPr>
          <p:spPr>
            <a:xfrm rot="5400000">
              <a:off x="2503829" y="4391933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51612" y="4466375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67258" y="4465543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34019" y="446637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05" name="Straight Connector 104"/>
            <p:cNvCxnSpPr>
              <a:stCxn id="99" idx="0"/>
              <a:endCxn id="100" idx="1"/>
            </p:cNvCxnSpPr>
            <p:nvPr/>
          </p:nvCxnSpPr>
          <p:spPr>
            <a:xfrm flipV="1">
              <a:off x="1636506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100" idx="3"/>
              <a:endCxn id="101" idx="3"/>
            </p:cNvCxnSpPr>
            <p:nvPr/>
          </p:nvCxnSpPr>
          <p:spPr>
            <a:xfrm>
              <a:off x="2351081" y="4604874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-663059" y="4294299"/>
              <a:ext cx="3103040" cy="594449"/>
            </a:xfrm>
            <a:prstGeom prst="roundRect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7" name="TextBox 126"/>
              <p:cNvSpPr txBox="1"/>
              <p:nvPr/>
            </p:nvSpPr>
            <p:spPr>
              <a:xfrm>
                <a:off x="7725546" y="1106482"/>
                <a:ext cx="1081898" cy="45550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𝑹𝒙𝑵𝒐𝒏𝑫𝑭𝑬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>
                  <a:sym typeface="Symbol" panose="05050102010706020507" pitchFamily="18" charset="2"/>
                </a:endParaRPr>
              </a:p>
            </p:txBody>
          </p:sp>
        </mc:Choice>
        <mc:Fallback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5546" y="1106482"/>
                <a:ext cx="1081898" cy="455509"/>
              </a:xfrm>
              <a:prstGeom prst="rect">
                <a:avLst/>
              </a:prstGeom>
              <a:blipFill rotWithShape="0">
                <a:blip r:embed="rId5"/>
                <a:stretch>
                  <a:fillRect l="-3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2" name="TextBox 141"/>
              <p:cNvSpPr txBox="1"/>
              <p:nvPr/>
            </p:nvSpPr>
            <p:spPr>
              <a:xfrm>
                <a:off x="5416671" y="3026376"/>
                <a:ext cx="1081898" cy="399981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𝒕𝒐𝒕𝒂𝒍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𝑹𝒙𝑨𝒍𝒍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6671" y="3026376"/>
                <a:ext cx="1081898" cy="399981"/>
              </a:xfrm>
              <a:prstGeom prst="rect">
                <a:avLst/>
              </a:prstGeom>
              <a:blipFill rotWithShape="0">
                <a:blip r:embed="rId6"/>
                <a:stretch>
                  <a:fillRect l="-4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6343069" y="1555638"/>
            <a:ext cx="2529529" cy="1211531"/>
            <a:chOff x="5414321" y="2457121"/>
            <a:chExt cx="2529529" cy="1211531"/>
          </a:xfrm>
        </p:grpSpPr>
        <p:sp>
          <p:nvSpPr>
            <p:cNvPr id="119" name="Isosceles Triangle 118"/>
            <p:cNvSpPr/>
            <p:nvPr/>
          </p:nvSpPr>
          <p:spPr>
            <a:xfrm rot="5400000">
              <a:off x="5389269" y="2538486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018006" y="2573993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29301" y="2614883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Tx2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114484" y="2612928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AC2</a:t>
              </a:r>
            </a:p>
          </p:txBody>
        </p:sp>
        <p:cxnSp>
          <p:nvCxnSpPr>
            <p:cNvPr id="125" name="Straight Connector 124"/>
            <p:cNvCxnSpPr>
              <a:stCxn id="119" idx="0"/>
              <a:endCxn id="120" idx="1"/>
            </p:cNvCxnSpPr>
            <p:nvPr/>
          </p:nvCxnSpPr>
          <p:spPr>
            <a:xfrm flipV="1">
              <a:off x="5840206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>
              <a:stCxn id="120" idx="3"/>
            </p:cNvCxnSpPr>
            <p:nvPr/>
          </p:nvCxnSpPr>
          <p:spPr>
            <a:xfrm>
              <a:off x="6554781" y="2751427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ounded Rectangle 127"/>
            <p:cNvSpPr/>
            <p:nvPr/>
          </p:nvSpPr>
          <p:spPr>
            <a:xfrm>
              <a:off x="6651259" y="2457121"/>
              <a:ext cx="1292591" cy="583803"/>
            </a:xfrm>
            <a:prstGeom prst="round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732581" y="2573993"/>
              <a:ext cx="1147334" cy="354867"/>
            </a:xfrm>
            <a:prstGeom prst="rect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832192" y="2625230"/>
              <a:ext cx="104772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Rx2 Non-DFE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6774485" y="3141708"/>
              <a:ext cx="959815" cy="526944"/>
              <a:chOff x="6774485" y="3068519"/>
              <a:chExt cx="959815" cy="526944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6853714" y="3134513"/>
                <a:ext cx="784025" cy="354867"/>
                <a:chOff x="7159825" y="3166834"/>
                <a:chExt cx="784025" cy="354867"/>
              </a:xfrm>
            </p:grpSpPr>
            <p:sp>
              <p:nvSpPr>
                <p:cNvPr id="133" name="Rectangle 132"/>
                <p:cNvSpPr/>
                <p:nvPr/>
              </p:nvSpPr>
              <p:spPr>
                <a:xfrm>
                  <a:off x="7159825" y="3166834"/>
                  <a:ext cx="784025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7227948" y="3209184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  <p:sp>
            <p:nvSpPr>
              <p:cNvPr id="5" name="Rounded Rectangle 4"/>
              <p:cNvSpPr/>
              <p:nvPr/>
            </p:nvSpPr>
            <p:spPr>
              <a:xfrm>
                <a:off x="6774485" y="3068519"/>
                <a:ext cx="959815" cy="526944"/>
              </a:xfrm>
              <a:prstGeom prst="roundRect">
                <a:avLst/>
              </a:prstGeom>
              <a:noFill/>
              <a:ln w="3175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/>
              <p:cNvSpPr txBox="1"/>
              <p:nvPr/>
            </p:nvSpPr>
            <p:spPr>
              <a:xfrm>
                <a:off x="6984610" y="2188803"/>
                <a:ext cx="785343" cy="378565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𝑹𝒙𝑫𝑭𝑬</m:t>
                          </m:r>
                        </m:sub>
                        <m:sup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𝑹𝒙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𝒐𝒖𝒕</m:t>
                          </m:r>
                        </m:sup>
                      </m:sSubSup>
                    </m:oMath>
                  </m:oMathPara>
                </a14:m>
                <a:endParaRPr lang="en-US" sz="1600" b="1" dirty="0" smtClean="0"/>
              </a:p>
            </p:txBody>
          </p:sp>
        </mc:Choice>
        <mc:Fallback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4610" y="2188803"/>
                <a:ext cx="785343" cy="378565"/>
              </a:xfrm>
              <a:prstGeom prst="rect">
                <a:avLst/>
              </a:prstGeom>
              <a:blipFill rotWithShape="0">
                <a:blip r:embed="rId7"/>
                <a:stretch>
                  <a:fillRect l="-6202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4" name="TextBox 63"/>
              <p:cNvSpPr txBox="1"/>
              <p:nvPr/>
            </p:nvSpPr>
            <p:spPr>
              <a:xfrm>
                <a:off x="693209" y="4536656"/>
                <a:ext cx="7763036" cy="1765291"/>
              </a:xfrm>
              <a:prstGeom prst="rect">
                <a:avLst/>
              </a:prstGeom>
              <a:noFill/>
            </p:spPr>
            <p:txBody>
              <a:bodyPr wrap="square" l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Time domain simulation: if Rx2 has </a:t>
                </a:r>
                <a:r>
                  <a:rPr lang="en-US" sz="1600" dirty="0" err="1" smtClean="0"/>
                  <a:t>GetWave</a:t>
                </a:r>
                <a:r>
                  <a:rPr lang="en-US" sz="1600" dirty="0" smtClean="0"/>
                  <a:t> (same as current flow)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1600" dirty="0"/>
                  <a:t>        Rx2 output = Rx1 output </a:t>
                </a:r>
                <a:r>
                  <a:rPr lang="en-US" sz="1600" dirty="0">
                    <a:sym typeface="Symbol" panose="05050102010706020507" pitchFamily="18" charset="2"/>
                  </a:rPr>
                  <a:t></a:t>
                </a:r>
                <a:r>
                  <a:rPr lang="en-US" sz="1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𝒑𝒂𝒓𝒕𝒊𝒂𝒍</m:t>
                        </m:r>
                      </m:sub>
                      <m:sup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𝑅𝑥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600" dirty="0" smtClean="0"/>
                  <a:t> </a:t>
                </a:r>
                <a:r>
                  <a:rPr lang="en-US" sz="1600" dirty="0" smtClean="0">
                    <a:sym typeface="Wingdings" panose="05000000000000000000" pitchFamily="2" charset="2"/>
                  </a:rPr>
                  <a:t> Rx2 </a:t>
                </a:r>
                <a:r>
                  <a:rPr lang="en-US" sz="1600" dirty="0" err="1" smtClean="0">
                    <a:sym typeface="Wingdings" panose="05000000000000000000" pitchFamily="2" charset="2"/>
                  </a:rPr>
                  <a:t>GetWave</a:t>
                </a:r>
                <a:endParaRPr lang="en-US" sz="16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- Time domain simulation: if Rx2 is </a:t>
                </a:r>
                <a:r>
                  <a:rPr lang="en-US" sz="1600" dirty="0" err="1" smtClean="0"/>
                  <a:t>Init</a:t>
                </a:r>
                <a:r>
                  <a:rPr lang="en-US" sz="1600" dirty="0" smtClean="0"/>
                  <a:t>-only</a:t>
                </a:r>
              </a:p>
              <a:p>
                <a:pPr>
                  <a:spcBef>
                    <a:spcPts val="600"/>
                  </a:spcBef>
                </a:pPr>
                <a:r>
                  <a:rPr lang="en-US" sz="1600" dirty="0" smtClean="0"/>
                  <a:t>        Rx2 output = Rx1 output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SupPr>
                      <m:e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𝒉</m:t>
                        </m:r>
                      </m:e>
                      <m:sub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𝒑𝒂𝒓𝒕𝒊𝒂𝒍</m:t>
                        </m:r>
                      </m:sub>
                      <m:sup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𝑹𝒙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𝒊𝒏</m:t>
                        </m:r>
                      </m:sup>
                    </m:sSubSup>
                  </m:oMath>
                </a14:m>
                <a:r>
                  <a:rPr lang="en-US" sz="1600" dirty="0" smtClean="0"/>
                  <a:t>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𝑹𝒙𝑵𝒐𝒏𝑫𝑭𝑬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  <m:r>
                      <a:rPr lang="en-US" sz="16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600" dirty="0" smtClean="0"/>
                  <a:t>+ Tx1 digital input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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𝒉</m:t>
                        </m:r>
                      </m:e>
                      <m:sub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𝑹𝒙𝑫𝑭𝑬</m:t>
                        </m:r>
                      </m:sub>
                      <m:sup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𝑹𝒙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</a:rPr>
                          <m:t>𝒐𝒖𝒕</m:t>
                        </m:r>
                      </m:sup>
                    </m:sSubSup>
                  </m:oMath>
                </a14:m>
                <a:endParaRPr lang="en-US" sz="1600" dirty="0" smtClean="0"/>
              </a:p>
              <a:p>
                <a:pPr>
                  <a:spcBef>
                    <a:spcPts val="600"/>
                  </a:spcBef>
                </a:pPr>
                <a:r>
                  <a:rPr lang="en-US" sz="1600" dirty="0"/>
                  <a:t> </a:t>
                </a:r>
                <a:r>
                  <a:rPr lang="en-US" sz="1600" dirty="0" smtClean="0"/>
                  <a:t>                      </a:t>
                </a:r>
                <a:r>
                  <a:rPr lang="en-US" sz="1200" dirty="0" smtClean="0"/>
                  <a:t>(note: EDA tool must align Tx1 </a:t>
                </a:r>
                <a:r>
                  <a:rPr lang="en-US" sz="1200" dirty="0"/>
                  <a:t>digital input </a:t>
                </a:r>
                <a:r>
                  <a:rPr lang="en-US" sz="1200" dirty="0" smtClean="0"/>
                  <a:t>and Rx1 output)</a:t>
                </a:r>
                <a:endParaRPr lang="en-US" sz="1200" dirty="0"/>
              </a:p>
            </p:txBody>
          </p:sp>
        </mc:Choice>
        <mc:Fallback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209" y="4536656"/>
                <a:ext cx="7763036" cy="1765291"/>
              </a:xfrm>
              <a:prstGeom prst="rect">
                <a:avLst/>
              </a:prstGeom>
              <a:blipFill rotWithShape="0">
                <a:blip r:embed="rId8"/>
                <a:stretch>
                  <a:fillRect l="-1650" t="-1034" b="-17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3" name="Group 62"/>
          <p:cNvGrpSpPr/>
          <p:nvPr/>
        </p:nvGrpSpPr>
        <p:grpSpPr>
          <a:xfrm>
            <a:off x="178424" y="1611951"/>
            <a:ext cx="1744145" cy="475989"/>
            <a:chOff x="1210621" y="2515293"/>
            <a:chExt cx="1744145" cy="475989"/>
          </a:xfrm>
        </p:grpSpPr>
        <p:sp>
          <p:nvSpPr>
            <p:cNvPr id="65" name="Isosceles Triangle 6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7" name="Isosceles Triangle 6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237888" y="261674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568932" y="2616748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923423" y="2612520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71" name="Straight Connector 70"/>
            <p:cNvCxnSpPr>
              <a:stCxn id="65" idx="0"/>
              <a:endCxn id="6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6" idx="3"/>
              <a:endCxn id="6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>
            <a:off x="4581655" y="1613914"/>
            <a:ext cx="1744145" cy="475989"/>
            <a:chOff x="1210621" y="2515293"/>
            <a:chExt cx="1744145" cy="475989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7" name="Isosceles Triangle 76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1236528" y="2614781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569845" y="2614780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923423" y="2599865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81" name="Straight Connector 80"/>
            <p:cNvCxnSpPr>
              <a:stCxn id="75" idx="0"/>
              <a:endCxn id="76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76" idx="3"/>
              <a:endCxn id="77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4546077" y="3447967"/>
            <a:ext cx="4489254" cy="910026"/>
            <a:chOff x="4461950" y="3407411"/>
            <a:chExt cx="4489254" cy="910026"/>
          </a:xfrm>
        </p:grpSpPr>
        <p:grpSp>
          <p:nvGrpSpPr>
            <p:cNvPr id="153" name="Group 152"/>
            <p:cNvGrpSpPr/>
            <p:nvPr/>
          </p:nvGrpSpPr>
          <p:grpSpPr>
            <a:xfrm>
              <a:off x="4461950" y="3407411"/>
              <a:ext cx="4489254" cy="910026"/>
              <a:chOff x="3564195" y="4169975"/>
              <a:chExt cx="4489254" cy="910026"/>
            </a:xfrm>
          </p:grpSpPr>
          <p:sp>
            <p:nvSpPr>
              <p:cNvPr id="136" name="Isosceles Triangle 135"/>
              <p:cNvSpPr/>
              <p:nvPr/>
            </p:nvSpPr>
            <p:spPr>
              <a:xfrm rot="5400000">
                <a:off x="5389269" y="4411411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6018006" y="4446918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138" name="TextBox 137"/>
              <p:cNvSpPr txBox="1"/>
              <p:nvPr/>
            </p:nvSpPr>
            <p:spPr>
              <a:xfrm>
                <a:off x="5441587" y="4485853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Tx2</a:t>
                </a:r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6140109" y="4485853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AC2</a:t>
                </a:r>
              </a:p>
            </p:txBody>
          </p:sp>
          <p:cxnSp>
            <p:nvCxnSpPr>
              <p:cNvPr id="140" name="Straight Connector 139"/>
              <p:cNvCxnSpPr>
                <a:stCxn id="136" idx="0"/>
                <a:endCxn id="137" idx="1"/>
              </p:cNvCxnSpPr>
              <p:nvPr/>
            </p:nvCxnSpPr>
            <p:spPr>
              <a:xfrm flipV="1">
                <a:off x="5840206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>
                <a:stCxn id="137" idx="3"/>
              </p:cNvCxnSpPr>
              <p:nvPr/>
            </p:nvCxnSpPr>
            <p:spPr>
              <a:xfrm>
                <a:off x="6554781" y="4624352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Rounded Rectangle 142"/>
              <p:cNvSpPr/>
              <p:nvPr/>
            </p:nvSpPr>
            <p:spPr>
              <a:xfrm>
                <a:off x="3564195" y="4169975"/>
                <a:ext cx="4489254" cy="910026"/>
              </a:xfrm>
              <a:prstGeom prst="roundRect">
                <a:avLst/>
              </a:prstGeom>
              <a:noFill/>
              <a:ln w="3175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grpSp>
            <p:nvGrpSpPr>
              <p:cNvPr id="149" name="Group 148"/>
              <p:cNvGrpSpPr/>
              <p:nvPr/>
            </p:nvGrpSpPr>
            <p:grpSpPr>
              <a:xfrm>
                <a:off x="6732581" y="4269484"/>
                <a:ext cx="1147334" cy="354867"/>
                <a:chOff x="6732581" y="4446918"/>
                <a:chExt cx="1147334" cy="354867"/>
              </a:xfrm>
            </p:grpSpPr>
            <p:sp>
              <p:nvSpPr>
                <p:cNvPr id="144" name="Rectangle 143"/>
                <p:cNvSpPr/>
                <p:nvPr/>
              </p:nvSpPr>
              <p:spPr>
                <a:xfrm>
                  <a:off x="6732581" y="4446918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5" name="TextBox 144"/>
                <p:cNvSpPr txBox="1"/>
                <p:nvPr/>
              </p:nvSpPr>
              <p:spPr>
                <a:xfrm>
                  <a:off x="6832192" y="4485851"/>
                  <a:ext cx="1047723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Non-DFE</a:t>
                  </a:r>
                </a:p>
              </p:txBody>
            </p:sp>
          </p:grpSp>
          <p:grpSp>
            <p:nvGrpSpPr>
              <p:cNvPr id="146" name="Group 145"/>
              <p:cNvGrpSpPr/>
              <p:nvPr/>
            </p:nvGrpSpPr>
            <p:grpSpPr>
              <a:xfrm>
                <a:off x="6732581" y="4624351"/>
                <a:ext cx="1147334" cy="354867"/>
                <a:chOff x="7159825" y="3166834"/>
                <a:chExt cx="1147334" cy="354867"/>
              </a:xfrm>
            </p:grpSpPr>
            <p:sp>
              <p:nvSpPr>
                <p:cNvPr id="147" name="Rectangle 146"/>
                <p:cNvSpPr/>
                <p:nvPr/>
              </p:nvSpPr>
              <p:spPr>
                <a:xfrm>
                  <a:off x="7159825" y="3166834"/>
                  <a:ext cx="1147334" cy="354867"/>
                </a:xfrm>
                <a:prstGeom prst="rect">
                  <a:avLst/>
                </a:prstGeom>
                <a:noFill/>
                <a:ln w="635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00" dirty="0" smtClean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7258717" y="3196439"/>
                  <a:ext cx="715902" cy="276999"/>
                </a:xfrm>
                <a:prstGeom prst="rect">
                  <a:avLst/>
                </a:prstGeom>
                <a:noFill/>
              </p:spPr>
              <p:txBody>
                <a:bodyPr wrap="none" lIns="0" rtlCol="0">
                  <a:spAutoFit/>
                </a:bodyPr>
                <a:lstStyle/>
                <a:p>
                  <a:r>
                    <a:rPr lang="en-US" sz="1200" dirty="0" smtClean="0"/>
                    <a:t>Rx2 DFE</a:t>
                  </a:r>
                </a:p>
              </p:txBody>
            </p:sp>
          </p:grpSp>
        </p:grpSp>
        <p:grpSp>
          <p:nvGrpSpPr>
            <p:cNvPr id="84" name="Group 83"/>
            <p:cNvGrpSpPr/>
            <p:nvPr/>
          </p:nvGrpSpPr>
          <p:grpSpPr>
            <a:xfrm>
              <a:off x="4555233" y="3616273"/>
              <a:ext cx="1744145" cy="475989"/>
              <a:chOff x="1210621" y="2515293"/>
              <a:chExt cx="1744145" cy="475989"/>
            </a:xfrm>
          </p:grpSpPr>
          <p:sp>
            <p:nvSpPr>
              <p:cNvPr id="85" name="Isosceles Triangle 84"/>
              <p:cNvSpPr/>
              <p:nvPr/>
            </p:nvSpPr>
            <p:spPr>
              <a:xfrm rot="5400000">
                <a:off x="118556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1814306" y="2575852"/>
                <a:ext cx="536775" cy="35486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7" name="Isosceles Triangle 86"/>
              <p:cNvSpPr/>
              <p:nvPr/>
            </p:nvSpPr>
            <p:spPr>
              <a:xfrm rot="5400000">
                <a:off x="2503829" y="2540345"/>
                <a:ext cx="475989" cy="425885"/>
              </a:xfrm>
              <a:prstGeom prst="triangle">
                <a:avLst/>
              </a:prstGeom>
              <a:noFill/>
              <a:ln w="63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00" dirty="0" smtClean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1237291" y="2614787"/>
                <a:ext cx="34881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Tx1</a:t>
                </a: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2570411" y="2614787"/>
                <a:ext cx="364843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Rx1</a:t>
                </a: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1921897" y="2614787"/>
                <a:ext cx="390492" cy="276999"/>
              </a:xfrm>
              <a:prstGeom prst="rect">
                <a:avLst/>
              </a:prstGeom>
              <a:noFill/>
            </p:spPr>
            <p:txBody>
              <a:bodyPr wrap="none" lIns="0" rtlCol="0">
                <a:spAutoFit/>
              </a:bodyPr>
              <a:lstStyle/>
              <a:p>
                <a:r>
                  <a:rPr lang="en-US" sz="1200" dirty="0" smtClean="0"/>
                  <a:t>AC1</a:t>
                </a:r>
              </a:p>
            </p:txBody>
          </p:sp>
          <p:cxnSp>
            <p:nvCxnSpPr>
              <p:cNvPr id="94" name="Straight Connector 93"/>
              <p:cNvCxnSpPr>
                <a:stCxn id="85" idx="0"/>
                <a:endCxn id="86" idx="1"/>
              </p:cNvCxnSpPr>
              <p:nvPr/>
            </p:nvCxnSpPr>
            <p:spPr>
              <a:xfrm flipV="1">
                <a:off x="1636506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>
                <a:stCxn id="86" idx="3"/>
                <a:endCxn id="87" idx="3"/>
              </p:cNvCxnSpPr>
              <p:nvPr/>
            </p:nvCxnSpPr>
            <p:spPr>
              <a:xfrm>
                <a:off x="2351081" y="2753286"/>
                <a:ext cx="177800" cy="2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Group 108"/>
          <p:cNvGrpSpPr/>
          <p:nvPr/>
        </p:nvGrpSpPr>
        <p:grpSpPr>
          <a:xfrm>
            <a:off x="214308" y="3682977"/>
            <a:ext cx="1744145" cy="475989"/>
            <a:chOff x="1210621" y="2515293"/>
            <a:chExt cx="1744145" cy="475989"/>
          </a:xfrm>
        </p:grpSpPr>
        <p:sp>
          <p:nvSpPr>
            <p:cNvPr id="110" name="Isosceles Triangle 109"/>
            <p:cNvSpPr/>
            <p:nvPr/>
          </p:nvSpPr>
          <p:spPr>
            <a:xfrm rot="5400000">
              <a:off x="118556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1814306" y="2575852"/>
              <a:ext cx="536775" cy="35486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2" name="Isosceles Triangle 111"/>
            <p:cNvSpPr/>
            <p:nvPr/>
          </p:nvSpPr>
          <p:spPr>
            <a:xfrm rot="5400000">
              <a:off x="2503829" y="2540345"/>
              <a:ext cx="475989" cy="425885"/>
            </a:xfrm>
            <a:prstGeom prst="triangle">
              <a:avLst/>
            </a:prstGeom>
            <a:noFill/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1237291" y="2614787"/>
              <a:ext cx="34881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Tx1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2571233" y="2614787"/>
              <a:ext cx="364843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Rx1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921897" y="2626596"/>
              <a:ext cx="390492" cy="276999"/>
            </a:xfrm>
            <a:prstGeom prst="rect">
              <a:avLst/>
            </a:prstGeom>
            <a:noFill/>
          </p:spPr>
          <p:txBody>
            <a:bodyPr wrap="none" lIns="0" rtlCol="0">
              <a:spAutoFit/>
            </a:bodyPr>
            <a:lstStyle/>
            <a:p>
              <a:r>
                <a:rPr lang="en-US" sz="1200" dirty="0" smtClean="0"/>
                <a:t>AC1</a:t>
              </a:r>
            </a:p>
          </p:txBody>
        </p:sp>
        <p:cxnSp>
          <p:nvCxnSpPr>
            <p:cNvPr id="116" name="Straight Connector 115"/>
            <p:cNvCxnSpPr>
              <a:stCxn id="110" idx="0"/>
              <a:endCxn id="111" idx="1"/>
            </p:cNvCxnSpPr>
            <p:nvPr/>
          </p:nvCxnSpPr>
          <p:spPr>
            <a:xfrm flipV="1">
              <a:off x="1636506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>
              <a:stCxn id="111" idx="3"/>
              <a:endCxn id="112" idx="3"/>
            </p:cNvCxnSpPr>
            <p:nvPr/>
          </p:nvCxnSpPr>
          <p:spPr>
            <a:xfrm>
              <a:off x="2351081" y="2753286"/>
              <a:ext cx="177800" cy="2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2976304" y="1113112"/>
            <a:ext cx="2542715" cy="3214189"/>
            <a:chOff x="2996976" y="944495"/>
            <a:chExt cx="2542715" cy="3214189"/>
          </a:xfrm>
        </p:grpSpPr>
        <p:cxnSp>
          <p:nvCxnSpPr>
            <p:cNvPr id="121" name="Straight Connector 120"/>
            <p:cNvCxnSpPr/>
            <p:nvPr/>
          </p:nvCxnSpPr>
          <p:spPr>
            <a:xfrm flipH="1">
              <a:off x="4167669" y="944495"/>
              <a:ext cx="5086" cy="3214189"/>
            </a:xfrm>
            <a:prstGeom prst="line">
              <a:avLst/>
            </a:prstGeom>
            <a:ln w="2222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Right Arrow 122"/>
            <p:cNvSpPr/>
            <p:nvPr/>
          </p:nvSpPr>
          <p:spPr>
            <a:xfrm>
              <a:off x="3634540" y="2701199"/>
              <a:ext cx="1110832" cy="491017"/>
            </a:xfrm>
            <a:prstGeom prst="rightArrow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0" dirty="0" smtClean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2996976" y="2179082"/>
              <a:ext cx="1087797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input </a:t>
              </a:r>
            </a:p>
            <a:p>
              <a:pPr algn="ctr"/>
              <a:r>
                <a:rPr lang="en-US" sz="1400" dirty="0" smtClean="0"/>
                <a:t>impulses 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4392582" y="2173342"/>
              <a:ext cx="11471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rtlCol="0">
              <a:spAutoFit/>
            </a:bodyPr>
            <a:lstStyle/>
            <a:p>
              <a:pPr algn="ctr"/>
              <a:r>
                <a:rPr lang="en-US" sz="1400" dirty="0" smtClean="0"/>
                <a:t>Rx </a:t>
              </a:r>
              <a:r>
                <a:rPr lang="en-US" sz="1400" dirty="0" err="1" smtClean="0"/>
                <a:t>Init</a:t>
              </a:r>
              <a:r>
                <a:rPr lang="en-US" sz="1400" dirty="0" smtClean="0"/>
                <a:t> output</a:t>
              </a:r>
            </a:p>
            <a:p>
              <a:pPr algn="ctr"/>
              <a:r>
                <a:rPr lang="en-US" sz="1400" dirty="0" smtClean="0"/>
                <a:t>impulse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430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eysight 4x3 Format">
  <a:themeElements>
    <a:clrScheme name="Keysight Theme">
      <a:dk1>
        <a:sysClr val="windowText" lastClr="000000"/>
      </a:dk1>
      <a:lt1>
        <a:sysClr val="window" lastClr="FFFFFF"/>
      </a:lt1>
      <a:dk2>
        <a:srgbClr val="555555"/>
      </a:dk2>
      <a:lt2>
        <a:srgbClr val="E8E8E8"/>
      </a:lt2>
      <a:accent1>
        <a:srgbClr val="24377C"/>
      </a:accent1>
      <a:accent2>
        <a:srgbClr val="8B3C8F"/>
      </a:accent2>
      <a:accent3>
        <a:srgbClr val="ED5E1A"/>
      </a:accent3>
      <a:accent4>
        <a:srgbClr val="8DC229"/>
      </a:accent4>
      <a:accent5>
        <a:srgbClr val="E90029"/>
      </a:accent5>
      <a:accent6>
        <a:srgbClr val="891518"/>
      </a:accent6>
      <a:hlink>
        <a:srgbClr val="E90029"/>
      </a:hlink>
      <a:folHlink>
        <a:srgbClr val="891518"/>
      </a:folHlink>
    </a:clrScheme>
    <a:fontScheme name="AGILENT PPT &amp; OUTLOOK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6350">
          <a:noFill/>
        </a:ln>
      </a:spPr>
      <a:bodyPr rtlCol="0" anchor="ctr"/>
      <a:lstStyle>
        <a:defPPr algn="ctr">
          <a:defRPr sz="19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Keysight V02">
      <a:dk1>
        <a:sysClr val="windowText" lastClr="000000"/>
      </a:dk1>
      <a:lt1>
        <a:sysClr val="window" lastClr="FFFFFF"/>
      </a:lt1>
      <a:dk2>
        <a:srgbClr val="555555"/>
      </a:dk2>
      <a:lt2>
        <a:srgbClr val="E8E8E8"/>
      </a:lt2>
      <a:accent1>
        <a:srgbClr val="009FE4"/>
      </a:accent1>
      <a:accent2>
        <a:srgbClr val="24377C"/>
      </a:accent2>
      <a:accent3>
        <a:srgbClr val="ED5E1A"/>
      </a:accent3>
      <a:accent4>
        <a:srgbClr val="97C228"/>
      </a:accent4>
      <a:accent5>
        <a:srgbClr val="E90029"/>
      </a:accent5>
      <a:accent6>
        <a:srgbClr val="891518"/>
      </a:accent6>
      <a:hlink>
        <a:srgbClr val="555555"/>
      </a:hlink>
      <a:folHlink>
        <a:srgbClr val="55555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Keysight V02">
      <a:dk1>
        <a:sysClr val="windowText" lastClr="000000"/>
      </a:dk1>
      <a:lt1>
        <a:sysClr val="window" lastClr="FFFFFF"/>
      </a:lt1>
      <a:dk2>
        <a:srgbClr val="555555"/>
      </a:dk2>
      <a:lt2>
        <a:srgbClr val="E8E8E8"/>
      </a:lt2>
      <a:accent1>
        <a:srgbClr val="009FE4"/>
      </a:accent1>
      <a:accent2>
        <a:srgbClr val="24377C"/>
      </a:accent2>
      <a:accent3>
        <a:srgbClr val="ED5E1A"/>
      </a:accent3>
      <a:accent4>
        <a:srgbClr val="97C228"/>
      </a:accent4>
      <a:accent5>
        <a:srgbClr val="E90029"/>
      </a:accent5>
      <a:accent6>
        <a:srgbClr val="891518"/>
      </a:accent6>
      <a:hlink>
        <a:srgbClr val="555555"/>
      </a:hlink>
      <a:folHlink>
        <a:srgbClr val="55555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27088</TotalTime>
  <Words>893</Words>
  <Application>Microsoft Office PowerPoint</Application>
  <PresentationFormat>On-screen Show (4:3)</PresentationFormat>
  <Paragraphs>325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Narrow</vt:lpstr>
      <vt:lpstr>Cambria Math</vt:lpstr>
      <vt:lpstr>Symbol</vt:lpstr>
      <vt:lpstr>Wingdings</vt:lpstr>
      <vt:lpstr>Keysight 4x3 Format</vt:lpstr>
      <vt:lpstr>AMI Simulation Flow Round 3</vt:lpstr>
      <vt:lpstr>Motivations</vt:lpstr>
      <vt:lpstr>Summary</vt:lpstr>
      <vt:lpstr>Convention</vt:lpstr>
      <vt:lpstr>Normal Time Domain Flow: if Tx has GetWave </vt:lpstr>
      <vt:lpstr>Normal Time Domain Flow: if Tx is Init-only</vt:lpstr>
      <vt:lpstr>Normal Statistical Flow</vt:lpstr>
      <vt:lpstr>Redriver Time Domain Flow: if Tx2 has GetWave</vt:lpstr>
      <vt:lpstr>Redriver Time Domain Flow: Init-only Tx2</vt:lpstr>
      <vt:lpstr>Redriver Statistical Flow</vt:lpstr>
      <vt:lpstr>Summary</vt:lpstr>
      <vt:lpstr>New Reserved Parameters</vt:lpstr>
    </vt:vector>
  </TitlesOfParts>
  <Company>Agilent Technologies,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 Title Here Not to Exceed Three Lines</dc:title>
  <dc:creator>Steve Sekel;Sleigh</dc:creator>
  <cp:lastModifiedBy>RAO,FANGYI (K-USA,ex1)</cp:lastModifiedBy>
  <cp:revision>266</cp:revision>
  <dcterms:created xsi:type="dcterms:W3CDTF">2015-01-06T17:41:26Z</dcterms:created>
  <dcterms:modified xsi:type="dcterms:W3CDTF">2016-05-10T19:39:27Z</dcterms:modified>
</cp:coreProperties>
</file>